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81439" autoAdjust="0"/>
  </p:normalViewPr>
  <p:slideViewPr>
    <p:cSldViewPr>
      <p:cViewPr>
        <p:scale>
          <a:sx n="69" d="100"/>
          <a:sy n="69" d="100"/>
        </p:scale>
        <p:origin x="-1962"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TT"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362199-356F-4F99-A764-D7449DE73403}" type="datetimeFigureOut">
              <a:rPr lang="en-TT" smtClean="0"/>
              <a:t>21/05/2015</a:t>
            </a:fld>
            <a:endParaRPr lang="en-TT"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TT"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TT"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7EA9D9-2D90-42F0-BACB-AB63FB6D720C}" type="slidenum">
              <a:rPr lang="en-TT" smtClean="0"/>
              <a:t>‹#›</a:t>
            </a:fld>
            <a:endParaRPr lang="en-TT" dirty="0"/>
          </a:p>
        </p:txBody>
      </p:sp>
    </p:spTree>
    <p:extLst>
      <p:ext uri="{BB962C8B-B14F-4D97-AF65-F5344CB8AC3E}">
        <p14:creationId xmlns:p14="http://schemas.microsoft.com/office/powerpoint/2010/main" val="151484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Good Morning, as you can see I</a:t>
            </a:r>
            <a:r>
              <a:rPr lang="en-TT" baseline="0" dirty="0" smtClean="0"/>
              <a:t> </a:t>
            </a:r>
            <a:r>
              <a:rPr lang="en-TT" dirty="0" smtClean="0"/>
              <a:t>am</a:t>
            </a:r>
            <a:r>
              <a:rPr lang="en-TT" baseline="0" dirty="0" smtClean="0"/>
              <a:t> not  Tricia Moonan as shown in your programme. </a:t>
            </a:r>
            <a:r>
              <a:rPr lang="en-TT" dirty="0" smtClean="0"/>
              <a:t>My</a:t>
            </a:r>
            <a:r>
              <a:rPr lang="en-TT" baseline="0" dirty="0" smtClean="0"/>
              <a:t> name is Selvan Moonan. I’m one of the owners/directors of COTEEL.</a:t>
            </a:r>
            <a:endParaRPr lang="en-TT" dirty="0" smtClean="0"/>
          </a:p>
          <a:p>
            <a:r>
              <a:rPr lang="en-TT" baseline="0" dirty="0" smtClean="0"/>
              <a:t>We were quite surprised when we got an email from Arianne saying “Congratulations, you were shortlisted again”. </a:t>
            </a:r>
            <a:r>
              <a:rPr lang="en-US" baseline="0" dirty="0" smtClean="0"/>
              <a:t>We are delighted  to be considered for this Award. </a:t>
            </a:r>
            <a:endParaRPr lang="en-TT" baseline="0" dirty="0" smtClean="0"/>
          </a:p>
          <a:p>
            <a:endParaRPr lang="en-TT" baseline="0" dirty="0" smtClean="0"/>
          </a:p>
          <a:p>
            <a:endParaRPr lang="en-TT" baseline="0" dirty="0" smtClean="0"/>
          </a:p>
          <a:p>
            <a:pPr defTabSz="931601">
              <a:defRPr/>
            </a:pPr>
            <a:r>
              <a:rPr lang="en-TT" baseline="0" dirty="0" smtClean="0"/>
              <a:t>Today I'm going to share a story with you on “The Secret to COTEEL’s Success”. </a:t>
            </a:r>
            <a:endParaRPr lang="en-TT" dirty="0"/>
          </a:p>
        </p:txBody>
      </p:sp>
      <p:sp>
        <p:nvSpPr>
          <p:cNvPr id="4" name="Slide Number Placeholder 3"/>
          <p:cNvSpPr>
            <a:spLocks noGrp="1"/>
          </p:cNvSpPr>
          <p:nvPr>
            <p:ph type="sldNum" sz="quarter" idx="10"/>
          </p:nvPr>
        </p:nvSpPr>
        <p:spPr/>
        <p:txBody>
          <a:bodyPr/>
          <a:lstStyle/>
          <a:p>
            <a:fld id="{A02E5E51-AC4E-4E3E-8F88-6B0D2A65BAEB}" type="slidenum">
              <a:rPr lang="en-TT" smtClean="0">
                <a:solidFill>
                  <a:prstClr val="black"/>
                </a:solidFill>
              </a:rPr>
              <a:pPr/>
              <a:t>1</a:t>
            </a:fld>
            <a:endParaRPr lang="en-TT" dirty="0">
              <a:solidFill>
                <a:prstClr val="black"/>
              </a:solidFill>
            </a:endParaRPr>
          </a:p>
        </p:txBody>
      </p:sp>
    </p:spTree>
    <p:extLst>
      <p:ext uri="{BB962C8B-B14F-4D97-AF65-F5344CB8AC3E}">
        <p14:creationId xmlns:p14="http://schemas.microsoft.com/office/powerpoint/2010/main" val="32393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Sometimes</a:t>
            </a:r>
            <a:r>
              <a:rPr lang="en-TT" baseline="0" dirty="0" smtClean="0"/>
              <a:t> a need is the necessity to change the dynamic of community by creating brotherhood and togetherness. </a:t>
            </a:r>
          </a:p>
          <a:p>
            <a:endParaRPr lang="en-TT" baseline="0" dirty="0" smtClean="0"/>
          </a:p>
          <a:p>
            <a:pPr marL="174708" indent="-174708">
              <a:buFont typeface="Arial" pitchFamily="34" charset="0"/>
              <a:buChar char="•"/>
            </a:pPr>
            <a:r>
              <a:rPr lang="en-TT" baseline="0" dirty="0" smtClean="0"/>
              <a:t>We </a:t>
            </a:r>
            <a:r>
              <a:rPr lang="en-TT" b="1" baseline="0" dirty="0" smtClean="0"/>
              <a:t>FOCUS</a:t>
            </a:r>
            <a:r>
              <a:rPr lang="en-TT" baseline="0" dirty="0" smtClean="0"/>
              <a:t> on the lives of children because they are our future. Education is not something you can erase. </a:t>
            </a:r>
            <a:r>
              <a:rPr lang="en-US" baseline="0" dirty="0" smtClean="0"/>
              <a:t>Teaching a man to fish and feeding him for life as oppose to giving him the fish once only.</a:t>
            </a:r>
          </a:p>
          <a:p>
            <a:pPr marL="174708" indent="-174708">
              <a:buFont typeface="Arial" pitchFamily="34" charset="0"/>
              <a:buChar char="•"/>
            </a:pPr>
            <a:endParaRPr lang="en-TT" dirty="0" smtClean="0"/>
          </a:p>
          <a:p>
            <a:pPr marL="174708" indent="-174708">
              <a:buFont typeface="Arial" pitchFamily="34" charset="0"/>
              <a:buChar char="•"/>
            </a:pPr>
            <a:r>
              <a:rPr lang="en-TT" dirty="0" smtClean="0"/>
              <a:t>We </a:t>
            </a:r>
            <a:r>
              <a:rPr lang="en-TT" b="1" dirty="0" smtClean="0"/>
              <a:t>LEAD</a:t>
            </a:r>
            <a:r>
              <a:rPr lang="en-TT" dirty="0" smtClean="0"/>
              <a:t> by example. </a:t>
            </a:r>
          </a:p>
          <a:p>
            <a:pPr marL="0" indent="0">
              <a:buFont typeface="Arial" pitchFamily="34" charset="0"/>
              <a:buNone/>
            </a:pPr>
            <a:endParaRPr lang="en-TT" baseline="0" dirty="0" smtClean="0"/>
          </a:p>
          <a:p>
            <a:pPr marL="174708" indent="-174708">
              <a:buFont typeface="Arial" pitchFamily="34" charset="0"/>
              <a:buChar char="•"/>
            </a:pPr>
            <a:r>
              <a:rPr lang="en-TT" dirty="0" smtClean="0"/>
              <a:t>We </a:t>
            </a:r>
            <a:r>
              <a:rPr lang="en-TT" b="1" dirty="0" smtClean="0"/>
              <a:t>INVEST</a:t>
            </a:r>
            <a:r>
              <a:rPr lang="en-TT" dirty="0" smtClean="0"/>
              <a:t> in the people lives around us.</a:t>
            </a:r>
            <a:r>
              <a:rPr lang="en-US" dirty="0" smtClean="0"/>
              <a:t> </a:t>
            </a:r>
          </a:p>
          <a:p>
            <a:pPr marL="0" indent="0">
              <a:buFont typeface="Arial" pitchFamily="34" charset="0"/>
              <a:buNone/>
            </a:pPr>
            <a:endParaRPr lang="en-TT" dirty="0" smtClean="0"/>
          </a:p>
          <a:p>
            <a:r>
              <a:rPr lang="en-TT" dirty="0" smtClean="0">
                <a:solidFill>
                  <a:srgbClr val="FF0000"/>
                </a:solidFill>
              </a:rPr>
              <a:t>For as long as we could do this we will do it. It is not about the money ,it’s about touching</a:t>
            </a:r>
            <a:r>
              <a:rPr lang="en-TT" baseline="0" dirty="0" smtClean="0">
                <a:solidFill>
                  <a:srgbClr val="FF0000"/>
                </a:solidFill>
              </a:rPr>
              <a:t> the lives of people. We grow as individual, as a team and as a company every time we do it. </a:t>
            </a:r>
          </a:p>
          <a:p>
            <a:endParaRPr lang="en-TT" dirty="0" smtClean="0">
              <a:solidFill>
                <a:srgbClr val="FF0000"/>
              </a:solidFill>
            </a:endParaRPr>
          </a:p>
          <a:p>
            <a:r>
              <a:rPr lang="en-US" dirty="0" smtClean="0">
                <a:solidFill>
                  <a:srgbClr val="FF0000"/>
                </a:solidFill>
              </a:rPr>
              <a:t>According to Winston Churchill, “We make a living by what we get. We make a life by what we give.”</a:t>
            </a:r>
            <a:endParaRPr lang="en-TT" dirty="0">
              <a:solidFill>
                <a:srgbClr val="FF0000"/>
              </a:solidFill>
            </a:endParaRPr>
          </a:p>
        </p:txBody>
      </p:sp>
      <p:sp>
        <p:nvSpPr>
          <p:cNvPr id="4" name="Slide Number Placeholder 3"/>
          <p:cNvSpPr>
            <a:spLocks noGrp="1"/>
          </p:cNvSpPr>
          <p:nvPr>
            <p:ph type="sldNum" sz="quarter" idx="10"/>
          </p:nvPr>
        </p:nvSpPr>
        <p:spPr/>
        <p:txBody>
          <a:bodyPr/>
          <a:lstStyle/>
          <a:p>
            <a:fld id="{897EA9D9-2D90-42F0-BACB-AB63FB6D720C}" type="slidenum">
              <a:rPr lang="en-TT">
                <a:solidFill>
                  <a:prstClr val="black"/>
                </a:solidFill>
              </a:rPr>
              <a:pPr/>
              <a:t>10</a:t>
            </a:fld>
            <a:endParaRPr lang="en-TT" dirty="0">
              <a:solidFill>
                <a:prstClr val="black"/>
              </a:solidFill>
            </a:endParaRPr>
          </a:p>
        </p:txBody>
      </p:sp>
    </p:spTree>
    <p:extLst>
      <p:ext uri="{BB962C8B-B14F-4D97-AF65-F5344CB8AC3E}">
        <p14:creationId xmlns:p14="http://schemas.microsoft.com/office/powerpoint/2010/main" val="127509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Once upon a time 2</a:t>
            </a:r>
            <a:r>
              <a:rPr lang="en-US" baseline="0" dirty="0" smtClean="0"/>
              <a:t> people were in such dire straits that the day came when they just had $20 left between them. Later that same day, a good samaritan handed one of them $1500 in an envelope wanting nothing in return. Less than 1 year later those two people sold their first wrench and returned $2000.00 to the good samaritan as a blessing and thank you to him.  The orders came pouring in afterwards in excess of $1M in the 1</a:t>
            </a:r>
            <a:r>
              <a:rPr lang="en-US" baseline="30000" dirty="0" smtClean="0"/>
              <a:t>st</a:t>
            </a:r>
            <a:r>
              <a:rPr lang="en-US" baseline="0" dirty="0" smtClean="0"/>
              <a:t> year.</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From that moment on and continuing today almost 4 years later the secret to our success is give first and grow after. This brings us to our theme” Small in Stature but not Small in Heart” . As a business we are 6 employees , 2 Directors and 4 Staff. We service engines, pumps, sell spare parts and water makers but at heart we are a people company. </a:t>
            </a:r>
            <a:endParaRPr lang="en-US" dirty="0" smtClean="0"/>
          </a:p>
          <a:p>
            <a:pPr marL="0" indent="0">
              <a:buFont typeface="Arial" pitchFamily="34" charset="0"/>
              <a:buNone/>
            </a:pPr>
            <a:endParaRPr lang="en-US" dirty="0" smtClean="0"/>
          </a:p>
          <a:p>
            <a:pPr marL="174708" indent="-174708">
              <a:buFont typeface="Arial" pitchFamily="34" charset="0"/>
              <a:buChar char="•"/>
            </a:pPr>
            <a:r>
              <a:rPr lang="en-US" b="0" dirty="0" smtClean="0"/>
              <a:t>The more you give, the more you will receive and grow - it is a law of the universe.  </a:t>
            </a:r>
            <a:endParaRPr lang="en-TT" dirty="0"/>
          </a:p>
        </p:txBody>
      </p:sp>
      <p:sp>
        <p:nvSpPr>
          <p:cNvPr id="4" name="Slide Number Placeholder 3"/>
          <p:cNvSpPr>
            <a:spLocks noGrp="1"/>
          </p:cNvSpPr>
          <p:nvPr>
            <p:ph type="sldNum" sz="quarter" idx="10"/>
          </p:nvPr>
        </p:nvSpPr>
        <p:spPr/>
        <p:txBody>
          <a:bodyPr/>
          <a:lstStyle/>
          <a:p>
            <a:fld id="{897EA9D9-2D90-42F0-BACB-AB63FB6D720C}" type="slidenum">
              <a:rPr lang="en-TT" smtClean="0"/>
              <a:t>2</a:t>
            </a:fld>
            <a:endParaRPr lang="en-TT" dirty="0"/>
          </a:p>
        </p:txBody>
      </p:sp>
    </p:spTree>
    <p:extLst>
      <p:ext uri="{BB962C8B-B14F-4D97-AF65-F5344CB8AC3E}">
        <p14:creationId xmlns:p14="http://schemas.microsoft.com/office/powerpoint/2010/main" val="30516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The story continues…..</a:t>
            </a:r>
          </a:p>
          <a:p>
            <a:endParaRPr lang="en-US" dirty="0" smtClean="0"/>
          </a:p>
          <a:p>
            <a:r>
              <a:rPr lang="en-US" dirty="0" smtClean="0"/>
              <a:t>We got together with people who shared a common goal and had the knowledge to help us reach out to our community. </a:t>
            </a:r>
          </a:p>
          <a:p>
            <a:endParaRPr lang="en-T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Did you know the number one cause of Death in Trinidad and Tobago is Heart Disease and 23% of primary school children in Trinidad and Tobago are classified as overweight/obese</a:t>
            </a:r>
            <a:r>
              <a:rPr lang="en-US" baseline="0" dirty="0" smtClean="0"/>
              <a:t> </a:t>
            </a:r>
            <a:r>
              <a:rPr lang="en-US" dirty="0" smtClean="0"/>
              <a:t>   (Ministry of Health, Health Report Card of Trinidad and Tobago, 2011).</a:t>
            </a:r>
            <a:endParaRPr lang="en-TT" dirty="0" smtClean="0"/>
          </a:p>
          <a:p>
            <a:endParaRPr lang="en-US" dirty="0" smtClean="0"/>
          </a:p>
          <a:p>
            <a:r>
              <a:rPr lang="en-US" dirty="0" smtClean="0"/>
              <a:t>Nestle Trinidad-</a:t>
            </a:r>
            <a:r>
              <a:rPr lang="en-US" baseline="0" dirty="0" smtClean="0"/>
              <a:t>  </a:t>
            </a:r>
            <a:r>
              <a:rPr lang="en-US" dirty="0" smtClean="0"/>
              <a:t>Healthy Living and Balanced Diet</a:t>
            </a:r>
          </a:p>
          <a:p>
            <a:endParaRPr lang="en-US" dirty="0" smtClean="0"/>
          </a:p>
          <a:p>
            <a:pPr marL="174708" indent="-174708">
              <a:buFont typeface="Arial" pitchFamily="34" charset="0"/>
              <a:buChar char="•"/>
            </a:pPr>
            <a:r>
              <a:rPr lang="en-TT" dirty="0" smtClean="0"/>
              <a:t>We made a difference in the lives of 12 families represented on the day</a:t>
            </a:r>
            <a:r>
              <a:rPr lang="en-TT" baseline="0" dirty="0" smtClean="0"/>
              <a:t> ranging from a</a:t>
            </a:r>
            <a:r>
              <a:rPr lang="en-TT" dirty="0" smtClean="0"/>
              <a:t>ges 8 to 65 years. </a:t>
            </a:r>
          </a:p>
          <a:p>
            <a:endParaRPr lang="en-TT" dirty="0" smtClean="0"/>
          </a:p>
          <a:p>
            <a:pPr marL="0" indent="0">
              <a:buFont typeface="Arial" pitchFamily="34" charset="0"/>
              <a:buNone/>
            </a:pPr>
            <a:r>
              <a:rPr lang="en-TT" dirty="0" smtClean="0"/>
              <a:t>Since this</a:t>
            </a:r>
            <a:r>
              <a:rPr lang="en-TT" baseline="0" dirty="0" smtClean="0"/>
              <a:t> event w</a:t>
            </a:r>
            <a:r>
              <a:rPr lang="en-TT" dirty="0" smtClean="0"/>
              <a:t>e followed</a:t>
            </a:r>
            <a:r>
              <a:rPr lang="en-TT" baseline="0" dirty="0" smtClean="0"/>
              <a:t> up with our employees and invited guests :</a:t>
            </a:r>
          </a:p>
          <a:p>
            <a:pPr marL="174708" indent="-174708">
              <a:buFont typeface="Arial" pitchFamily="34" charset="0"/>
              <a:buChar char="•"/>
            </a:pPr>
            <a:r>
              <a:rPr lang="en-TT" baseline="0" dirty="0" smtClean="0"/>
              <a:t>Daily toolbox meeting, </a:t>
            </a:r>
          </a:p>
          <a:p>
            <a:pPr marL="174708" indent="-174708">
              <a:buFont typeface="Arial" pitchFamily="34" charset="0"/>
              <a:buChar char="•"/>
            </a:pPr>
            <a:r>
              <a:rPr lang="en-TT" baseline="0" dirty="0" smtClean="0"/>
              <a:t>Implement 3 food groups rather than 2 when planning meals</a:t>
            </a:r>
          </a:p>
          <a:p>
            <a:pPr marL="174708" indent="-174708">
              <a:buFont typeface="Arial" pitchFamily="34" charset="0"/>
              <a:buChar char="•"/>
            </a:pPr>
            <a:r>
              <a:rPr lang="en-TT" baseline="0" dirty="0" smtClean="0"/>
              <a:t>Employee shared that she exercised for 20mins each day.</a:t>
            </a:r>
            <a:endParaRPr lang="en-TT" dirty="0" smtClean="0"/>
          </a:p>
          <a:p>
            <a:endParaRPr lang="en-TT" dirty="0" smtClean="0"/>
          </a:p>
          <a:p>
            <a:pPr marL="174708" indent="-174708">
              <a:buFont typeface="Arial" pitchFamily="34" charset="0"/>
              <a:buChar char="•"/>
            </a:pPr>
            <a:r>
              <a:rPr lang="en-TT" dirty="0" smtClean="0"/>
              <a:t>Longevity</a:t>
            </a:r>
            <a:r>
              <a:rPr lang="en-TT" baseline="0" dirty="0" smtClean="0"/>
              <a:t> and looking after future generations are both a company and personal goal. When we develop people we build in a holistic way.</a:t>
            </a:r>
            <a:endParaRPr lang="en-TT" dirty="0" smtClean="0"/>
          </a:p>
        </p:txBody>
      </p:sp>
      <p:sp>
        <p:nvSpPr>
          <p:cNvPr id="4" name="Slide Number Placeholder 3"/>
          <p:cNvSpPr>
            <a:spLocks noGrp="1"/>
          </p:cNvSpPr>
          <p:nvPr>
            <p:ph type="sldNum" sz="quarter" idx="10"/>
          </p:nvPr>
        </p:nvSpPr>
        <p:spPr/>
        <p:txBody>
          <a:bodyPr/>
          <a:lstStyle/>
          <a:p>
            <a:fld id="{897EA9D9-2D90-42F0-BACB-AB63FB6D720C}" type="slidenum">
              <a:rPr lang="en-TT" smtClean="0"/>
              <a:t>3</a:t>
            </a:fld>
            <a:endParaRPr lang="en-TT" dirty="0"/>
          </a:p>
        </p:txBody>
      </p:sp>
    </p:spTree>
    <p:extLst>
      <p:ext uri="{BB962C8B-B14F-4D97-AF65-F5344CB8AC3E}">
        <p14:creationId xmlns:p14="http://schemas.microsoft.com/office/powerpoint/2010/main" val="386719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Leading</a:t>
            </a:r>
            <a:r>
              <a:rPr lang="en-TT" baseline="0" dirty="0" smtClean="0"/>
              <a:t> by example- </a:t>
            </a:r>
          </a:p>
          <a:p>
            <a:endParaRPr lang="en-TT"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TT" baseline="0" dirty="0" smtClean="0"/>
              <a:t>After teaching about balance diet we actually planted a food garden </a:t>
            </a:r>
            <a:r>
              <a:rPr lang="en-US" baseline="0" dirty="0" smtClean="0"/>
              <a:t>for the St Joseph Convent Nuns.</a:t>
            </a:r>
          </a:p>
          <a:p>
            <a:endParaRPr lang="en-TT" dirty="0" smtClean="0"/>
          </a:p>
          <a:p>
            <a:pPr marL="171450" indent="-171450">
              <a:buFont typeface="Arial" pitchFamily="34" charset="0"/>
              <a:buChar char="•"/>
            </a:pPr>
            <a:r>
              <a:rPr lang="en-US" dirty="0" smtClean="0"/>
              <a:t>We made a difference in the lives of three retired nuns living on</a:t>
            </a:r>
            <a:r>
              <a:rPr lang="en-US" baseline="0" dirty="0" smtClean="0"/>
              <a:t> one </a:t>
            </a:r>
            <a:r>
              <a:rPr lang="en-US" baseline="0" dirty="0" err="1" smtClean="0"/>
              <a:t>pension,one</a:t>
            </a:r>
            <a:r>
              <a:rPr lang="en-US" baseline="0" dirty="0" smtClean="0"/>
              <a:t> NIS benefit and the goodwill of their fellowmen</a:t>
            </a:r>
            <a:r>
              <a:rPr lang="en-US" dirty="0" smtClean="0"/>
              <a:t>. All three have limited mobility – one</a:t>
            </a:r>
            <a:r>
              <a:rPr lang="en-US" baseline="0" dirty="0" smtClean="0"/>
              <a:t> has a broken hip </a:t>
            </a:r>
            <a:r>
              <a:rPr lang="en-US" dirty="0" smtClean="0"/>
              <a:t>and they jokingly</a:t>
            </a:r>
            <a:r>
              <a:rPr lang="en-US" baseline="0" dirty="0" smtClean="0"/>
              <a:t> say that its really one and half people living there not three.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Sister Annette, Odette, Genevive are grateful to us for closing the office for one day so that their food bill could be cut significantly over the next few months. </a:t>
            </a:r>
          </a:p>
          <a:p>
            <a:pPr marL="0" indent="0">
              <a:buFont typeface="Arial" pitchFamily="34" charset="0"/>
              <a:buNone/>
            </a:pPr>
            <a:endParaRPr lang="en-US" baseline="0" dirty="0" smtClean="0"/>
          </a:p>
          <a:p>
            <a:pPr marL="174708" indent="-174708">
              <a:buFont typeface="Arial" pitchFamily="34" charset="0"/>
              <a:buChar char="•"/>
            </a:pPr>
            <a:r>
              <a:rPr lang="en-US" baseline="0" dirty="0" smtClean="0"/>
              <a:t>We can’t imagine in their remaining life how many more lives will be touched through COTEEL’s helping hand.</a:t>
            </a:r>
          </a:p>
          <a:p>
            <a:pPr marL="174708" indent="-174708">
              <a:buFont typeface="Arial" pitchFamily="34" charset="0"/>
              <a:buChar char="•"/>
            </a:pPr>
            <a:endParaRPr lang="en-US" baseline="0" dirty="0" smtClean="0"/>
          </a:p>
          <a:p>
            <a:pPr marL="174708" indent="-174708">
              <a:buFont typeface="Arial" pitchFamily="34" charset="0"/>
              <a:buChar char="•"/>
            </a:pPr>
            <a:r>
              <a:rPr lang="en-US" dirty="0" smtClean="0"/>
              <a:t>These</a:t>
            </a:r>
            <a:r>
              <a:rPr lang="en-US" baseline="0" dirty="0" smtClean="0"/>
              <a:t> women have given their life helping and supporting others. It is our turn to give back to them. </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There are something in life money can’t buy for everything else there is master card. </a:t>
            </a:r>
          </a:p>
          <a:p>
            <a:endParaRPr lang="en-US" baseline="0" dirty="0" smtClean="0"/>
          </a:p>
        </p:txBody>
      </p:sp>
      <p:sp>
        <p:nvSpPr>
          <p:cNvPr id="4" name="Slide Number Placeholder 3"/>
          <p:cNvSpPr>
            <a:spLocks noGrp="1"/>
          </p:cNvSpPr>
          <p:nvPr>
            <p:ph type="sldNum" sz="quarter" idx="10"/>
          </p:nvPr>
        </p:nvSpPr>
        <p:spPr/>
        <p:txBody>
          <a:bodyPr/>
          <a:lstStyle/>
          <a:p>
            <a:fld id="{897EA9D9-2D90-42F0-BACB-AB63FB6D720C}" type="slidenum">
              <a:rPr lang="en-TT" smtClean="0"/>
              <a:t>4</a:t>
            </a:fld>
            <a:endParaRPr lang="en-TT" dirty="0"/>
          </a:p>
        </p:txBody>
      </p:sp>
    </p:spTree>
    <p:extLst>
      <p:ext uri="{BB962C8B-B14F-4D97-AF65-F5344CB8AC3E}">
        <p14:creationId xmlns:p14="http://schemas.microsoft.com/office/powerpoint/2010/main" val="142427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COTEEL’s birthplace….</a:t>
            </a:r>
            <a:r>
              <a:rPr lang="en-US" dirty="0" smtClean="0"/>
              <a:t> Retrench Village Sports and Family Day-</a:t>
            </a:r>
            <a:r>
              <a:rPr lang="en-US" baseline="0" dirty="0" smtClean="0"/>
              <a:t> a joint effort between COTEEL , St Joseph’s Convent  and the residents of retrench village. </a:t>
            </a:r>
            <a:endParaRPr lang="en-TT" dirty="0" smtClean="0"/>
          </a:p>
          <a:p>
            <a:endParaRPr lang="en-TT" dirty="0" smtClean="0"/>
          </a:p>
          <a:p>
            <a:pPr marL="174708" indent="-174708">
              <a:buFont typeface="Arial" pitchFamily="34" charset="0"/>
              <a:buChar char="•"/>
            </a:pPr>
            <a:r>
              <a:rPr lang="en-TT" dirty="0" smtClean="0"/>
              <a:t>Retrench Village Sports Day, was the ideal opportunity for COTEEL to give back to its own home town.</a:t>
            </a:r>
          </a:p>
          <a:p>
            <a:pPr marL="174708" indent="-174708">
              <a:buFont typeface="Arial" pitchFamily="34" charset="0"/>
              <a:buChar char="•"/>
            </a:pPr>
            <a:endParaRPr lang="en-TT" dirty="0" smtClean="0"/>
          </a:p>
          <a:p>
            <a:pPr marL="174708" indent="-174708">
              <a:buFont typeface="Arial" pitchFamily="34" charset="0"/>
              <a:buChar char="•"/>
            </a:pPr>
            <a:r>
              <a:rPr lang="en-TT" dirty="0" smtClean="0"/>
              <a:t>Approx. 130 adults and their</a:t>
            </a:r>
            <a:r>
              <a:rPr lang="en-TT" baseline="0" dirty="0" smtClean="0"/>
              <a:t> </a:t>
            </a:r>
            <a:r>
              <a:rPr lang="en-TT" dirty="0" smtClean="0"/>
              <a:t>children were present.</a:t>
            </a:r>
          </a:p>
          <a:p>
            <a:pPr marL="0" indent="0">
              <a:buFont typeface="Arial" pitchFamily="34" charset="0"/>
              <a:buNone/>
            </a:pPr>
            <a:endParaRPr lang="en-TT" baseline="0" dirty="0" smtClean="0"/>
          </a:p>
          <a:p>
            <a:pPr marL="174708" indent="-174708">
              <a:buFont typeface="Arial" pitchFamily="34" charset="0"/>
              <a:buChar char="•"/>
            </a:pPr>
            <a:r>
              <a:rPr lang="en-US" dirty="0" smtClean="0"/>
              <a:t>The event went hand in hand with our Living Well initiative held earlier in the year.- promoting a healthy lifestyle.</a:t>
            </a:r>
          </a:p>
          <a:p>
            <a:pPr marL="174708" indent="-174708">
              <a:buFont typeface="Arial" pitchFamily="34" charset="0"/>
              <a:buChar char="•"/>
            </a:pPr>
            <a:endParaRPr lang="en-US" dirty="0" smtClean="0"/>
          </a:p>
          <a:p>
            <a:pPr marL="174708" indent="-174708">
              <a:buFont typeface="Arial" pitchFamily="34" charset="0"/>
              <a:buChar char="•"/>
            </a:pPr>
            <a:r>
              <a:rPr lang="en-US" dirty="0" smtClean="0"/>
              <a:t>We met Krishna who is the spokesperson for the young adults</a:t>
            </a:r>
            <a:r>
              <a:rPr lang="en-US" baseline="0" dirty="0" smtClean="0"/>
              <a:t> and we met Ram who is a mentally and visually disable woman who still work to own her keep. We lived there for 16 years and had it not been for this event we would have not met these people. We made sure both these people and all the children had no lack on that day. COTEEL sponsored the sporting equipment, ground preparation, helped with planning and judging. </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The event was 100% better attended than the previous year. According to the Sisters, they liked working with people like us, people who keep their word and are  committed. She said when she asks us to do something she knows that it will get done.  </a:t>
            </a:r>
            <a:endParaRPr lang="en-TT" dirty="0" smtClean="0"/>
          </a:p>
          <a:p>
            <a:endParaRPr lang="en-TT" dirty="0"/>
          </a:p>
        </p:txBody>
      </p:sp>
      <p:sp>
        <p:nvSpPr>
          <p:cNvPr id="4" name="Slide Number Placeholder 3"/>
          <p:cNvSpPr>
            <a:spLocks noGrp="1"/>
          </p:cNvSpPr>
          <p:nvPr>
            <p:ph type="sldNum" sz="quarter" idx="10"/>
          </p:nvPr>
        </p:nvSpPr>
        <p:spPr/>
        <p:txBody>
          <a:bodyPr/>
          <a:lstStyle/>
          <a:p>
            <a:fld id="{897EA9D9-2D90-42F0-BACB-AB63FB6D720C}" type="slidenum">
              <a:rPr lang="en-TT" smtClean="0"/>
              <a:t>5</a:t>
            </a:fld>
            <a:endParaRPr lang="en-TT" dirty="0"/>
          </a:p>
        </p:txBody>
      </p:sp>
    </p:spTree>
    <p:extLst>
      <p:ext uri="{BB962C8B-B14F-4D97-AF65-F5344CB8AC3E}">
        <p14:creationId xmlns:p14="http://schemas.microsoft.com/office/powerpoint/2010/main" val="376285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Because of the Family Day and closeness to the community</a:t>
            </a:r>
            <a:r>
              <a:rPr lang="en-TT" baseline="0" dirty="0" smtClean="0"/>
              <a:t> we were able to…..</a:t>
            </a:r>
            <a:endParaRPr lang="en-TT" dirty="0" smtClean="0"/>
          </a:p>
          <a:p>
            <a:endParaRPr lang="en-TT" baseline="0" dirty="0" smtClean="0"/>
          </a:p>
          <a:p>
            <a:pPr marL="174708" indent="-174708">
              <a:buFont typeface="Arial" pitchFamily="34" charset="0"/>
              <a:buChar char="•"/>
            </a:pPr>
            <a:r>
              <a:rPr lang="en-TT" baseline="0" dirty="0" smtClean="0"/>
              <a:t>Identify persons who were in need of a quick helping hand. Ram was one of those people. Every employee found someone close to their home town to personally give a hamper to. 10 families benefited directly from COTEEL in this exercise. </a:t>
            </a:r>
          </a:p>
          <a:p>
            <a:pPr marL="174708" indent="-174708">
              <a:buFont typeface="Arial" pitchFamily="34" charset="0"/>
              <a:buChar char="•"/>
            </a:pPr>
            <a:endParaRPr lang="en-TT" baseline="0" dirty="0" smtClean="0"/>
          </a:p>
          <a:p>
            <a:pPr marL="174708" indent="-174708">
              <a:buFont typeface="Arial" pitchFamily="34" charset="0"/>
              <a:buChar char="•"/>
            </a:pPr>
            <a:r>
              <a:rPr lang="en-TT" baseline="0" dirty="0" smtClean="0"/>
              <a:t>But more than that because we were part of a bigger hamper drive through SHALOM Ministries 130 families got hampers.</a:t>
            </a:r>
          </a:p>
          <a:p>
            <a:pPr marL="174708" indent="-174708">
              <a:buFont typeface="Arial" pitchFamily="34" charset="0"/>
              <a:buChar char="•"/>
            </a:pPr>
            <a:endParaRPr lang="en-TT" baseline="0" dirty="0" smtClean="0"/>
          </a:p>
          <a:p>
            <a:pPr marL="174708" indent="-174708">
              <a:buFont typeface="Arial" pitchFamily="34" charset="0"/>
              <a:buChar char="•"/>
            </a:pPr>
            <a:r>
              <a:rPr lang="en-TT" dirty="0" smtClean="0"/>
              <a:t>COTEEL impacted 10 families within 7 communities. 6 employees making a difference in the lives of 30 people.</a:t>
            </a:r>
          </a:p>
          <a:p>
            <a:endParaRPr lang="en-TT" dirty="0" smtClean="0"/>
          </a:p>
          <a:p>
            <a:pPr marL="174708" indent="-174708">
              <a:buFont typeface="Arial" pitchFamily="34" charset="0"/>
              <a:buChar char="•"/>
            </a:pPr>
            <a:r>
              <a:rPr lang="en-TT" dirty="0" smtClean="0"/>
              <a:t>We will</a:t>
            </a:r>
            <a:r>
              <a:rPr lang="en-TT" baseline="0" dirty="0" smtClean="0"/>
              <a:t> continue to g</a:t>
            </a:r>
            <a:r>
              <a:rPr lang="en-TT" dirty="0" smtClean="0"/>
              <a:t>ive and sow seeds in the lives of others. S</a:t>
            </a:r>
            <a:r>
              <a:rPr lang="en-TT" baseline="0" dirty="0" smtClean="0"/>
              <a:t>uccess is not how much you money you earn but the difference you can make.</a:t>
            </a:r>
            <a:endParaRPr lang="en-TT" dirty="0" smtClean="0"/>
          </a:p>
          <a:p>
            <a:endParaRPr lang="en-TT" dirty="0" smtClean="0"/>
          </a:p>
          <a:p>
            <a:r>
              <a:rPr lang="en-TT" dirty="0" smtClean="0"/>
              <a:t>“We</a:t>
            </a:r>
            <a:r>
              <a:rPr lang="en-TT" baseline="0" dirty="0" smtClean="0"/>
              <a:t> believe that </a:t>
            </a:r>
            <a:r>
              <a:rPr lang="en-TT" dirty="0" smtClean="0"/>
              <a:t>"small deeds done are better than great deeds planned”.</a:t>
            </a:r>
          </a:p>
          <a:p>
            <a:pPr marL="174708" indent="-174708">
              <a:buFont typeface="Arial" pitchFamily="34" charset="0"/>
              <a:buChar char="•"/>
            </a:pPr>
            <a:endParaRPr lang="en-TT" dirty="0"/>
          </a:p>
        </p:txBody>
      </p:sp>
      <p:sp>
        <p:nvSpPr>
          <p:cNvPr id="4" name="Slide Number Placeholder 3"/>
          <p:cNvSpPr>
            <a:spLocks noGrp="1"/>
          </p:cNvSpPr>
          <p:nvPr>
            <p:ph type="sldNum" sz="quarter" idx="10"/>
          </p:nvPr>
        </p:nvSpPr>
        <p:spPr/>
        <p:txBody>
          <a:bodyPr/>
          <a:lstStyle/>
          <a:p>
            <a:fld id="{897EA9D9-2D90-42F0-BACB-AB63FB6D720C}" type="slidenum">
              <a:rPr lang="en-TT" smtClean="0"/>
              <a:t>6</a:t>
            </a:fld>
            <a:endParaRPr lang="en-TT" dirty="0"/>
          </a:p>
        </p:txBody>
      </p:sp>
    </p:spTree>
    <p:extLst>
      <p:ext uri="{BB962C8B-B14F-4D97-AF65-F5344CB8AC3E}">
        <p14:creationId xmlns:p14="http://schemas.microsoft.com/office/powerpoint/2010/main" val="36729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smtClean="0"/>
          </a:p>
          <a:p>
            <a:pPr marL="174708" indent="-174708">
              <a:buFont typeface="Arial" pitchFamily="34" charset="0"/>
              <a:buChar char="•"/>
            </a:pPr>
            <a:r>
              <a:rPr lang="en-TT" dirty="0" smtClean="0"/>
              <a:t>The first time we hosted a Beach Water Safety Session, was just in time for the Easter Weekend. This session was so successful we couldn’t  keep</a:t>
            </a:r>
            <a:r>
              <a:rPr lang="en-TT" baseline="0" dirty="0" smtClean="0"/>
              <a:t> it to ourselves.</a:t>
            </a:r>
          </a:p>
          <a:p>
            <a:pPr marL="174708" indent="-174708">
              <a:buFont typeface="Arial" pitchFamily="34" charset="0"/>
              <a:buChar char="•"/>
            </a:pPr>
            <a:endParaRPr lang="en-TT" baseline="0" dirty="0" smtClean="0"/>
          </a:p>
          <a:p>
            <a:pPr marL="174708" indent="-174708">
              <a:buFont typeface="Arial" pitchFamily="34" charset="0"/>
              <a:buChar char="•"/>
            </a:pPr>
            <a:r>
              <a:rPr lang="en-TT" baseline="0" dirty="0" smtClean="0"/>
              <a:t>We invited the Lifeguards from the Ministry of Tourism and extended our facilities to our clients and neighbours. Later on we hosted the same session in two schools in the community. We were able to reach children ranging from 4 years to 16 years and in total we got the word out to 150 people. </a:t>
            </a:r>
          </a:p>
          <a:p>
            <a:pPr marL="174708" indent="-174708">
              <a:buFont typeface="Arial" pitchFamily="34" charset="0"/>
              <a:buChar char="•"/>
            </a:pPr>
            <a:endParaRPr lang="en-TT" baseline="0" dirty="0" smtClean="0"/>
          </a:p>
          <a:p>
            <a:pPr marL="174708" indent="-174708">
              <a:buFont typeface="Arial" pitchFamily="34" charset="0"/>
              <a:buChar char="•"/>
            </a:pPr>
            <a:r>
              <a:rPr lang="en-TT" dirty="0" smtClean="0"/>
              <a:t>The Lifeguards shared that in the six (6) years of doing these education sessions, rescues have reduced by 40% in 2014. </a:t>
            </a:r>
          </a:p>
          <a:p>
            <a:endParaRPr lang="en-TT" dirty="0" smtClean="0"/>
          </a:p>
          <a:p>
            <a:pPr defTabSz="931774">
              <a:defRPr/>
            </a:pPr>
            <a:r>
              <a:rPr lang="en-TT" dirty="0" smtClean="0"/>
              <a:t>We like to work in a holistic way and impact the people closest to us. </a:t>
            </a:r>
            <a:r>
              <a:rPr lang="en-TT" baseline="0" dirty="0" smtClean="0"/>
              <a:t>It is hard for a small company to pick up and fund events because it is not only about financial resources but also time management. 4 out of 6 employees attended and assisted on the day of these events. There is a lot of multi-tasking in a small company, however at the end we choose to do it because we believe in working from our hearts and making a difference.  </a:t>
            </a:r>
          </a:p>
        </p:txBody>
      </p:sp>
      <p:sp>
        <p:nvSpPr>
          <p:cNvPr id="4" name="Slide Number Placeholder 3"/>
          <p:cNvSpPr>
            <a:spLocks noGrp="1"/>
          </p:cNvSpPr>
          <p:nvPr>
            <p:ph type="sldNum" sz="quarter" idx="10"/>
          </p:nvPr>
        </p:nvSpPr>
        <p:spPr/>
        <p:txBody>
          <a:bodyPr/>
          <a:lstStyle/>
          <a:p>
            <a:fld id="{897EA9D9-2D90-42F0-BACB-AB63FB6D720C}" type="slidenum">
              <a:rPr lang="en-TT" smtClean="0"/>
              <a:t>7</a:t>
            </a:fld>
            <a:endParaRPr lang="en-TT" dirty="0"/>
          </a:p>
        </p:txBody>
      </p:sp>
    </p:spTree>
    <p:extLst>
      <p:ext uri="{BB962C8B-B14F-4D97-AF65-F5344CB8AC3E}">
        <p14:creationId xmlns:p14="http://schemas.microsoft.com/office/powerpoint/2010/main" val="200318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itchFamily="34" charset="0"/>
              <a:buChar char="•"/>
              <a:defRPr/>
            </a:pPr>
            <a:r>
              <a:rPr lang="en-TT" baseline="0" dirty="0" smtClean="0"/>
              <a:t>We spend knowing that our profit margin is smaller than of a bigger company so there is less to play with. </a:t>
            </a:r>
          </a:p>
          <a:p>
            <a:pPr defTabSz="931774">
              <a:defRPr/>
            </a:pPr>
            <a:endParaRPr lang="en-TT" baseline="0" dirty="0" smtClean="0"/>
          </a:p>
          <a:p>
            <a:pPr marL="171450" indent="-171450" defTabSz="931774">
              <a:buFont typeface="Arial" pitchFamily="34" charset="0"/>
              <a:buChar char="•"/>
              <a:defRPr/>
            </a:pPr>
            <a:r>
              <a:rPr lang="en-TT" baseline="0" dirty="0" smtClean="0"/>
              <a:t>We need to understand that resources are not only about money but also about time, effort and ideas.</a:t>
            </a:r>
          </a:p>
          <a:p>
            <a:pPr defTabSz="931774">
              <a:defRPr/>
            </a:pPr>
            <a:endParaRPr lang="en-TT" baseline="0" dirty="0" smtClean="0"/>
          </a:p>
          <a:p>
            <a:pPr marL="174708" indent="-174708" defTabSz="931774">
              <a:buFont typeface="Arial" pitchFamily="34" charset="0"/>
              <a:buChar char="•"/>
              <a:defRPr/>
            </a:pPr>
            <a:r>
              <a:rPr lang="en-US" baseline="0" dirty="0" smtClean="0"/>
              <a:t>For a micro company of 6 staff members, impacting 400 plus people and by extension their families in 1 year, is a tremendous achievement. </a:t>
            </a:r>
          </a:p>
          <a:p>
            <a:pPr marL="174708" indent="-174708" defTabSz="931774">
              <a:buFont typeface="Arial" pitchFamily="34" charset="0"/>
              <a:buChar char="•"/>
              <a:defRPr/>
            </a:pPr>
            <a:endParaRPr lang="en-US" baseline="0" dirty="0" smtClean="0"/>
          </a:p>
          <a:p>
            <a:pPr marL="174708" indent="-174708" defTabSz="931774">
              <a:buFont typeface="Arial" pitchFamily="34" charset="0"/>
              <a:buChar char="•"/>
              <a:defRPr/>
            </a:pPr>
            <a:r>
              <a:rPr lang="en-TT" baseline="0" dirty="0" smtClean="0"/>
              <a:t>We Spent more than 136 man hours volunteering to make all of this happen– this is equivalent to 1 person’s working hrs for 1 month. </a:t>
            </a:r>
          </a:p>
          <a:p>
            <a:pPr marL="174708" indent="-174708" defTabSz="931774">
              <a:buFont typeface="Arial" pitchFamily="34" charset="0"/>
              <a:buChar char="•"/>
              <a:defRPr/>
            </a:pPr>
            <a:endParaRPr lang="en-TT" baseline="0" dirty="0" smtClean="0"/>
          </a:p>
          <a:p>
            <a:pPr marL="174708" marR="0" indent="-174708" algn="l" defTabSz="931774"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10% of our expenditure for the year went into these projects ($65,000.00) – that could easily be the total </a:t>
            </a:r>
            <a:r>
              <a:rPr lang="en-TT" baseline="0" dirty="0" smtClean="0"/>
              <a:t>stationery spending of another company.</a:t>
            </a:r>
          </a:p>
          <a:p>
            <a:pPr marL="174708" indent="-174708" defTabSz="931774">
              <a:buFont typeface="Arial" pitchFamily="34" charset="0"/>
              <a:buChar char="•"/>
              <a:defRPr/>
            </a:pPr>
            <a:endParaRPr lang="en-US" baseline="0" dirty="0" smtClean="0"/>
          </a:p>
          <a:p>
            <a:pPr marL="174708" indent="-174708" defTabSz="931774">
              <a:buFont typeface="Arial" pitchFamily="34" charset="0"/>
              <a:buChar char="•"/>
              <a:defRPr/>
            </a:pPr>
            <a:r>
              <a:rPr lang="en-TT" baseline="0" dirty="0" smtClean="0"/>
              <a:t>Whenever we do a project we get feedback in formalised manner ( Trainer Evaluation Form) </a:t>
            </a:r>
          </a:p>
          <a:p>
            <a:pPr marL="174708" indent="-174708" defTabSz="931774">
              <a:buFont typeface="Arial" pitchFamily="34" charset="0"/>
              <a:buChar char="•"/>
              <a:defRPr/>
            </a:pPr>
            <a:endParaRPr lang="en-TT" baseline="0" dirty="0" smtClean="0"/>
          </a:p>
          <a:p>
            <a:pPr marL="0" indent="0" defTabSz="931774">
              <a:buFont typeface="Arial" pitchFamily="34" charset="0"/>
              <a:buNone/>
              <a:defRPr/>
            </a:pPr>
            <a:endParaRPr lang="en-TT" baseline="0" dirty="0" smtClean="0"/>
          </a:p>
          <a:p>
            <a:pPr defTabSz="931774">
              <a:defRPr/>
            </a:pPr>
            <a:r>
              <a:rPr lang="en-TT" baseline="0" dirty="0" smtClean="0"/>
              <a:t>It is a conscious choice we make to impact our community not for gratitude but for the hope of making a difference.  </a:t>
            </a:r>
          </a:p>
          <a:p>
            <a:pPr marL="174708" indent="-174708" defTabSz="931774">
              <a:buFont typeface="Arial" pitchFamily="34" charset="0"/>
              <a:buChar char="•"/>
              <a:defRPr/>
            </a:pPr>
            <a:endParaRPr lang="en-TT" dirty="0"/>
          </a:p>
        </p:txBody>
      </p:sp>
      <p:sp>
        <p:nvSpPr>
          <p:cNvPr id="4" name="Slide Number Placeholder 3"/>
          <p:cNvSpPr>
            <a:spLocks noGrp="1"/>
          </p:cNvSpPr>
          <p:nvPr>
            <p:ph type="sldNum" sz="quarter" idx="10"/>
          </p:nvPr>
        </p:nvSpPr>
        <p:spPr/>
        <p:txBody>
          <a:bodyPr/>
          <a:lstStyle/>
          <a:p>
            <a:fld id="{897EA9D9-2D90-42F0-BACB-AB63FB6D720C}" type="slidenum">
              <a:rPr lang="en-TT" smtClean="0"/>
              <a:t>8</a:t>
            </a:fld>
            <a:endParaRPr lang="en-TT" dirty="0"/>
          </a:p>
        </p:txBody>
      </p:sp>
    </p:spTree>
    <p:extLst>
      <p:ext uri="{BB962C8B-B14F-4D97-AF65-F5344CB8AC3E}">
        <p14:creationId xmlns:p14="http://schemas.microsoft.com/office/powerpoint/2010/main" val="329690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Most companies set a budget for CSR projects upfront. While we too manage our financial resources  </a:t>
            </a:r>
          </a:p>
          <a:p>
            <a:endParaRPr lang="en-TT" dirty="0" smtClean="0"/>
          </a:p>
          <a:p>
            <a:r>
              <a:rPr lang="en-TT" dirty="0" smtClean="0"/>
              <a:t>We have decided..</a:t>
            </a:r>
          </a:p>
          <a:p>
            <a:endParaRPr lang="en-TT" dirty="0" smtClean="0"/>
          </a:p>
          <a:p>
            <a:pPr marL="174708" indent="-174708">
              <a:buFont typeface="Arial" pitchFamily="34" charset="0"/>
              <a:buChar char="•"/>
            </a:pPr>
            <a:r>
              <a:rPr lang="en-TT" b="1" dirty="0" smtClean="0"/>
              <a:t>That we will give first and grow after</a:t>
            </a:r>
            <a:r>
              <a:rPr lang="en-TT" b="1" baseline="0" dirty="0" smtClean="0"/>
              <a:t> </a:t>
            </a:r>
            <a:r>
              <a:rPr lang="en-TT" baseline="0" dirty="0" smtClean="0"/>
              <a:t>instead of grow first and then decide how much to give.  </a:t>
            </a:r>
          </a:p>
          <a:p>
            <a:pPr marL="174708" indent="-174708">
              <a:buFont typeface="Arial" pitchFamily="34" charset="0"/>
              <a:buChar char="•"/>
            </a:pPr>
            <a:endParaRPr lang="en-TT" dirty="0" smtClean="0"/>
          </a:p>
          <a:p>
            <a:pPr marL="174708" indent="-174708">
              <a:buFont typeface="Arial" pitchFamily="34" charset="0"/>
              <a:buChar char="•"/>
            </a:pPr>
            <a:r>
              <a:rPr lang="en-TT" dirty="0" smtClean="0"/>
              <a:t>In</a:t>
            </a:r>
            <a:r>
              <a:rPr lang="en-TT" baseline="0" dirty="0" smtClean="0"/>
              <a:t> the beginning we were small, then we invested in the lives of others and saw growth. Hard Work, Faith and Favour is the recipe for where we are today. </a:t>
            </a:r>
          </a:p>
          <a:p>
            <a:pPr marL="174708" indent="-174708">
              <a:buFont typeface="Arial" pitchFamily="34" charset="0"/>
              <a:buChar char="•"/>
            </a:pPr>
            <a:endParaRPr lang="en-TT" baseline="0" dirty="0" smtClean="0"/>
          </a:p>
          <a:p>
            <a:pPr marL="174708" indent="-174708">
              <a:buFont typeface="Arial" pitchFamily="34" charset="0"/>
              <a:buChar char="•"/>
            </a:pPr>
            <a:r>
              <a:rPr lang="en-TT" baseline="0" dirty="0" smtClean="0"/>
              <a:t>We support and assist others because we grow as individuals, as a team and as a company. </a:t>
            </a:r>
          </a:p>
          <a:p>
            <a:pPr marL="174708" indent="-174708">
              <a:buFont typeface="Arial" pitchFamily="34" charset="0"/>
              <a:buChar char="•"/>
            </a:pPr>
            <a:r>
              <a:rPr lang="en-TT" baseline="0" dirty="0" smtClean="0"/>
              <a:t>It helps us understand the real needs of people and group interaction between staff and communities.</a:t>
            </a:r>
          </a:p>
          <a:p>
            <a:r>
              <a:rPr lang="en-TT" baseline="0" dirty="0" smtClean="0"/>
              <a:t> </a:t>
            </a:r>
          </a:p>
          <a:p>
            <a:r>
              <a:rPr lang="en-TT" baseline="0" dirty="0" smtClean="0"/>
              <a:t>Even though there is a finite amount of resources we will continue to send our limited staff to lend a helping hand just like a bigger company that can send 20 employees on a project. It distinguishes between a leader and a follower.  </a:t>
            </a:r>
          </a:p>
        </p:txBody>
      </p:sp>
      <p:sp>
        <p:nvSpPr>
          <p:cNvPr id="4" name="Slide Number Placeholder 3"/>
          <p:cNvSpPr>
            <a:spLocks noGrp="1"/>
          </p:cNvSpPr>
          <p:nvPr>
            <p:ph type="sldNum" sz="quarter" idx="10"/>
          </p:nvPr>
        </p:nvSpPr>
        <p:spPr/>
        <p:txBody>
          <a:bodyPr/>
          <a:lstStyle/>
          <a:p>
            <a:fld id="{897EA9D9-2D90-42F0-BACB-AB63FB6D720C}" type="slidenum">
              <a:rPr lang="en-TT" smtClean="0"/>
              <a:t>9</a:t>
            </a:fld>
            <a:endParaRPr lang="en-TT" dirty="0"/>
          </a:p>
        </p:txBody>
      </p:sp>
    </p:spTree>
    <p:extLst>
      <p:ext uri="{BB962C8B-B14F-4D97-AF65-F5344CB8AC3E}">
        <p14:creationId xmlns:p14="http://schemas.microsoft.com/office/powerpoint/2010/main" val="1542164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24A2FD31-9441-40D4-83E7-9BF381C5F351}" type="datetimeFigureOut">
              <a:rPr lang="en-US" smtClean="0"/>
              <a:pPr/>
              <a:t>5/21/2015</a:t>
            </a:fld>
            <a:endParaRPr lang="en-US" dirty="0"/>
          </a:p>
        </p:txBody>
      </p:sp>
      <p:sp>
        <p:nvSpPr>
          <p:cNvPr id="19" name="Footer Placeholder 18"/>
          <p:cNvSpPr>
            <a:spLocks noGrp="1"/>
          </p:cNvSpPr>
          <p:nvPr>
            <p:ph type="ftr" sz="quarter" idx="11"/>
          </p:nvPr>
        </p:nvSpPr>
        <p:spPr>
          <a:xfrm>
            <a:off x="2304256" y="6341057"/>
            <a:ext cx="5868144" cy="365125"/>
          </a:xfrm>
          <a:prstGeom prst="rect">
            <a:avLst/>
          </a:prstGeom>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B50156E0-A42A-49E6-9A2D-C12034E445ED}" type="slidenum">
              <a:rPr lang="en-US" smtClean="0"/>
              <a:pPr/>
              <a:t>‹#›</a:t>
            </a:fld>
            <a:endParaRPr lang="en-US" dirty="0"/>
          </a:p>
        </p:txBody>
      </p:sp>
    </p:spTree>
    <p:extLst>
      <p:ext uri="{BB962C8B-B14F-4D97-AF65-F5344CB8AC3E}">
        <p14:creationId xmlns:p14="http://schemas.microsoft.com/office/powerpoint/2010/main" val="154319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black"/>
                </a:solidFill>
              </a:rPr>
              <a:pPr/>
              <a:t>5/21/2015</a:t>
            </a:fld>
            <a:endParaRPr lang="en-US" dirty="0">
              <a:solidFill>
                <a:prstClr val="black"/>
              </a:solidFill>
            </a:endParaRPr>
          </a:p>
        </p:txBody>
      </p:sp>
      <p:sp>
        <p:nvSpPr>
          <p:cNvPr id="5" name="Footer Placeholder 4"/>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2708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a:prstGeom prst="rect">
            <a:avLst/>
          </a:prstGeo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black"/>
                </a:solidFill>
              </a:rPr>
              <a:pPr/>
              <a:t>5/21/2015</a:t>
            </a:fld>
            <a:endParaRPr lang="en-US" dirty="0">
              <a:solidFill>
                <a:prstClr val="black"/>
              </a:solidFill>
            </a:endParaRPr>
          </a:p>
        </p:txBody>
      </p:sp>
      <p:sp>
        <p:nvSpPr>
          <p:cNvPr id="5" name="Footer Placeholder 4"/>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147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2204848" y="5733256"/>
            <a:ext cx="1920240" cy="365760"/>
          </a:xfrm>
          <a:prstGeom prst="rect">
            <a:avLst/>
          </a:prstGeom>
        </p:spPr>
        <p:txBody>
          <a:bodyPr/>
          <a:lstStyle>
            <a:extLst/>
          </a:lstStyle>
          <a:p>
            <a:fld id="{24A2FD31-9441-40D4-83E7-9BF381C5F351}" type="datetimeFigureOut">
              <a:rPr lang="en-US">
                <a:solidFill>
                  <a:prstClr val="black"/>
                </a:solidFill>
              </a:rPr>
              <a:pPr/>
              <a:t>5/21/2015</a:t>
            </a:fld>
            <a:endParaRPr lang="en-US" dirty="0">
              <a:solidFill>
                <a:prstClr val="black"/>
              </a:solidFill>
            </a:endParaRPr>
          </a:p>
        </p:txBody>
      </p:sp>
      <p:sp>
        <p:nvSpPr>
          <p:cNvPr id="5" name="Footer Placeholder 4"/>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13068944" y="4941168"/>
            <a:ext cx="365760" cy="365125"/>
          </a:xfrm>
          <a:prstGeom prst="rect">
            <a:avLst/>
          </a:prstGeom>
        </p:spPr>
        <p:txBody>
          <a:bodyPr/>
          <a:lstStyle>
            <a:extLst/>
          </a:lstStyle>
          <a:p>
            <a:fld id="{B50156E0-A42A-49E6-9A2D-C12034E445E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274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white"/>
                </a:solidFill>
              </a:rPr>
              <a:pPr/>
              <a:t>5/21/2015</a:t>
            </a:fld>
            <a:endParaRPr lang="en-US" dirty="0">
              <a:solidFill>
                <a:prstClr val="white"/>
              </a:solidFill>
            </a:endParaRPr>
          </a:p>
        </p:txBody>
      </p:sp>
      <p:sp>
        <p:nvSpPr>
          <p:cNvPr id="5" name="Footer Placeholder 4"/>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43816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white"/>
                </a:solidFill>
              </a:rPr>
              <a:pPr/>
              <a:t>5/21/2015</a:t>
            </a:fld>
            <a:endParaRPr lang="en-US" dirty="0">
              <a:solidFill>
                <a:prstClr val="white"/>
              </a:solidFill>
            </a:endParaRPr>
          </a:p>
        </p:txBody>
      </p:sp>
      <p:sp>
        <p:nvSpPr>
          <p:cNvPr id="6" name="Footer Placeholder 5"/>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white"/>
                </a:solidFill>
              </a:rPr>
              <a:pPr/>
              <a:t>‹#›</a:t>
            </a:fld>
            <a:endParaRPr lang="en-US" dirty="0">
              <a:solidFill>
                <a:prstClr val="white"/>
              </a:solidFill>
            </a:endParaRPr>
          </a:p>
        </p:txBody>
      </p:sp>
      <p:sp>
        <p:nvSpPr>
          <p:cNvPr id="8" name="Title 7"/>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5196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black"/>
                </a:solidFill>
              </a:rPr>
              <a:pPr/>
              <a:t>5/21/2015</a:t>
            </a:fld>
            <a:endParaRPr lang="en-US" dirty="0">
              <a:solidFill>
                <a:prstClr val="black"/>
              </a:solidFill>
            </a:endParaRPr>
          </a:p>
        </p:txBody>
      </p:sp>
      <p:sp>
        <p:nvSpPr>
          <p:cNvPr id="8" name="Footer Placeholder 7"/>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658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white"/>
                </a:solidFill>
              </a:rPr>
              <a:pPr/>
              <a:t>5/21/2015</a:t>
            </a:fld>
            <a:endParaRPr lang="en-US" dirty="0">
              <a:solidFill>
                <a:prstClr val="white"/>
              </a:solidFill>
            </a:endParaRPr>
          </a:p>
        </p:txBody>
      </p:sp>
      <p:sp>
        <p:nvSpPr>
          <p:cNvPr id="4" name="Footer Placeholder 3"/>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white"/>
                </a:solidFill>
              </a:rPr>
              <a:pPr/>
              <a:t>‹#›</a:t>
            </a:fld>
            <a:endParaRPr lang="en-US" dirty="0">
              <a:solidFill>
                <a:prstClr val="white"/>
              </a:solidFill>
            </a:endParaRPr>
          </a:p>
        </p:txBody>
      </p:sp>
      <p:sp>
        <p:nvSpPr>
          <p:cNvPr id="6" name="Title 5"/>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834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black"/>
                </a:solidFill>
              </a:rPr>
              <a:pPr/>
              <a:t>5/21/2015</a:t>
            </a:fld>
            <a:endParaRPr lang="en-US" dirty="0">
              <a:solidFill>
                <a:prstClr val="black"/>
              </a:solidFill>
            </a:endParaRPr>
          </a:p>
        </p:txBody>
      </p:sp>
      <p:sp>
        <p:nvSpPr>
          <p:cNvPr id="3" name="Footer Placeholder 2"/>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7369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24A2FD31-9441-40D4-83E7-9BF381C5F351}" type="datetimeFigureOut">
              <a:rPr lang="en-US">
                <a:solidFill>
                  <a:prstClr val="black"/>
                </a:solidFill>
              </a:rPr>
              <a:pPr/>
              <a:t>5/21/2015</a:t>
            </a:fld>
            <a:endParaRPr lang="en-US" dirty="0">
              <a:solidFill>
                <a:prstClr val="black"/>
              </a:solidFill>
            </a:endParaRPr>
          </a:p>
        </p:txBody>
      </p:sp>
      <p:sp>
        <p:nvSpPr>
          <p:cNvPr id="6" name="Footer Placeholder 5"/>
          <p:cNvSpPr>
            <a:spLocks noGrp="1"/>
          </p:cNvSpPr>
          <p:nvPr>
            <p:ph type="ftr" sz="quarter" idx="11"/>
          </p:nvPr>
        </p:nvSpPr>
        <p:spPr>
          <a:xfrm>
            <a:off x="2304256" y="6341057"/>
            <a:ext cx="5868144" cy="365125"/>
          </a:xfrm>
          <a:prstGeom prst="rect">
            <a:avLst/>
          </a:prstGeom>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fld id="{B50156E0-A42A-49E6-9A2D-C12034E445E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0357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24A2FD31-9441-40D4-83E7-9BF381C5F351}" type="datetimeFigureOut">
              <a:rPr lang="en-US" smtClean="0">
                <a:solidFill>
                  <a:prstClr val="white"/>
                </a:solidFill>
              </a:rPr>
              <a:pPr/>
              <a:t>5/21/2015</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B50156E0-A42A-49E6-9A2D-C12034E445ED}"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327891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6" name="Footer Placeholder 21"/>
          <p:cNvSpPr txBox="1">
            <a:spLocks/>
          </p:cNvSpPr>
          <p:nvPr userDrawn="1"/>
        </p:nvSpPr>
        <p:spPr>
          <a:xfrm>
            <a:off x="3259330" y="6346632"/>
            <a:ext cx="5868144" cy="365125"/>
          </a:xfrm>
          <a:prstGeom prst="rect">
            <a:avLst/>
          </a:prstGeom>
        </p:spPr>
        <p:txBody>
          <a:bodyPr vert="horz" anchor="b"/>
          <a:lstStyle>
            <a:defPPr>
              <a:defRPr lang="en-US"/>
            </a:defPPr>
            <a:lvl1pPr marL="0" algn="r" defTabSz="914400" rtl="0" eaLnBrk="1" latinLnBrk="0" hangingPunct="1">
              <a:defRPr kumimoji="0"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“Small in Stature, but not Small in Heart. The Secret to our Success”</a:t>
            </a:r>
            <a:endParaRPr lang="en-US" dirty="0">
              <a:solidFill>
                <a:schemeClr val="bg2">
                  <a:lumMod val="25000"/>
                </a:schemeClr>
              </a:solidFill>
            </a:endParaRP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260648"/>
            <a:ext cx="2378585" cy="1152128"/>
          </a:xfrm>
          <a:prstGeom prst="rect">
            <a:avLst/>
          </a:prstGeom>
        </p:spPr>
      </p:pic>
    </p:spTree>
    <p:extLst>
      <p:ext uri="{BB962C8B-B14F-4D97-AF65-F5344CB8AC3E}">
        <p14:creationId xmlns:p14="http://schemas.microsoft.com/office/powerpoint/2010/main" val="2327027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gif"/><Relationship Id="rId5" Type="http://schemas.microsoft.com/office/2007/relationships/hdphoto" Target="../media/hdphoto2.wdp"/><Relationship Id="rId4" Type="http://schemas.openxmlformats.org/officeDocument/2006/relationships/image" Target="../media/image41.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800" y="5867400"/>
            <a:ext cx="4800600" cy="830997"/>
          </a:xfrm>
          <a:prstGeom prst="rect">
            <a:avLst/>
          </a:prstGeom>
          <a:noFill/>
        </p:spPr>
        <p:txBody>
          <a:bodyPr wrap="square" rtlCol="0">
            <a:spAutoFit/>
          </a:bodyPr>
          <a:lstStyle/>
          <a:p>
            <a:pPr algn="r"/>
            <a:r>
              <a:rPr lang="en-US" sz="2400" dirty="0">
                <a:solidFill>
                  <a:prstClr val="black"/>
                </a:solidFill>
                <a:latin typeface="Segoe UI" pitchFamily="34" charset="0"/>
                <a:ea typeface="Segoe UI" pitchFamily="34" charset="0"/>
                <a:cs typeface="Segoe UI" pitchFamily="34" charset="0"/>
              </a:rPr>
              <a:t>Presented by: </a:t>
            </a:r>
            <a:r>
              <a:rPr lang="en-US" sz="2400" dirty="0" smtClean="0">
                <a:solidFill>
                  <a:prstClr val="black"/>
                </a:solidFill>
                <a:latin typeface="Segoe UI" pitchFamily="34" charset="0"/>
                <a:ea typeface="Segoe UI" pitchFamily="34" charset="0"/>
                <a:cs typeface="Segoe UI" pitchFamily="34" charset="0"/>
              </a:rPr>
              <a:t>Tricia Moonan</a:t>
            </a:r>
            <a:endParaRPr lang="en-US" sz="2400" dirty="0">
              <a:solidFill>
                <a:prstClr val="black"/>
              </a:solidFill>
              <a:latin typeface="Segoe UI" pitchFamily="34" charset="0"/>
              <a:ea typeface="Segoe UI" pitchFamily="34" charset="0"/>
              <a:cs typeface="Segoe UI" pitchFamily="34" charset="0"/>
            </a:endParaRPr>
          </a:p>
          <a:p>
            <a:pPr algn="r"/>
            <a:r>
              <a:rPr lang="en-US" sz="2400" dirty="0">
                <a:solidFill>
                  <a:prstClr val="black"/>
                </a:solidFill>
                <a:latin typeface="Segoe UI" pitchFamily="34" charset="0"/>
                <a:ea typeface="Segoe UI" pitchFamily="34" charset="0"/>
                <a:cs typeface="Segoe UI" pitchFamily="34" charset="0"/>
              </a:rPr>
              <a:t>January, 2015</a:t>
            </a:r>
          </a:p>
        </p:txBody>
      </p:sp>
      <p:sp>
        <p:nvSpPr>
          <p:cNvPr id="6" name="Rectangle 5"/>
          <p:cNvSpPr/>
          <p:nvPr/>
        </p:nvSpPr>
        <p:spPr>
          <a:xfrm>
            <a:off x="251520" y="1700808"/>
            <a:ext cx="8663880" cy="2339102"/>
          </a:xfrm>
          <a:prstGeom prst="rect">
            <a:avLst/>
          </a:prstGeom>
        </p:spPr>
        <p:txBody>
          <a:bodyPr wrap="square">
            <a:spAutoFit/>
          </a:bodyPr>
          <a:lstStyle/>
          <a:p>
            <a:pPr algn="ctr"/>
            <a:r>
              <a:rPr lang="en-US" sz="4400" b="1" dirty="0" smtClean="0">
                <a:solidFill>
                  <a:srgbClr val="DEF5FA">
                    <a:lumMod val="25000"/>
                  </a:srgbClr>
                </a:solidFill>
                <a:latin typeface="Segoe UI" pitchFamily="34" charset="0"/>
                <a:ea typeface="Segoe UI" pitchFamily="34" charset="0"/>
                <a:cs typeface="Segoe UI" pitchFamily="34" charset="0"/>
              </a:rPr>
              <a:t>2014 </a:t>
            </a:r>
            <a:r>
              <a:rPr lang="en-US" sz="4400" b="1" dirty="0" smtClean="0">
                <a:solidFill>
                  <a:srgbClr val="DEF5FA">
                    <a:lumMod val="25000"/>
                  </a:srgbClr>
                </a:solidFill>
                <a:latin typeface="Segoe UI" pitchFamily="34" charset="0"/>
                <a:ea typeface="Segoe UI" pitchFamily="34" charset="0"/>
                <a:cs typeface="Segoe UI" pitchFamily="34" charset="0"/>
              </a:rPr>
              <a:t>Social </a:t>
            </a:r>
            <a:r>
              <a:rPr lang="en-US" sz="4400" b="1" dirty="0">
                <a:solidFill>
                  <a:srgbClr val="DEF5FA">
                    <a:lumMod val="25000"/>
                  </a:srgbClr>
                </a:solidFill>
                <a:latin typeface="Segoe UI" pitchFamily="34" charset="0"/>
                <a:ea typeface="Segoe UI" pitchFamily="34" charset="0"/>
                <a:cs typeface="Segoe UI" pitchFamily="34" charset="0"/>
              </a:rPr>
              <a:t>Investment </a:t>
            </a:r>
            <a:r>
              <a:rPr lang="en-US" sz="4400" b="1" dirty="0" smtClean="0">
                <a:solidFill>
                  <a:srgbClr val="DEF5FA">
                    <a:lumMod val="25000"/>
                  </a:srgbClr>
                </a:solidFill>
                <a:latin typeface="Segoe UI" pitchFamily="34" charset="0"/>
                <a:ea typeface="Segoe UI" pitchFamily="34" charset="0"/>
                <a:cs typeface="Segoe UI" pitchFamily="34" charset="0"/>
              </a:rPr>
              <a:t>Project</a:t>
            </a:r>
          </a:p>
          <a:p>
            <a:pPr algn="ctr"/>
            <a:endParaRPr lang="en-US" sz="3200" b="1" dirty="0">
              <a:solidFill>
                <a:srgbClr val="DEF5FA">
                  <a:lumMod val="25000"/>
                </a:srgbClr>
              </a:solidFill>
              <a:latin typeface="Segoe UI" pitchFamily="34" charset="0"/>
              <a:ea typeface="Segoe UI" pitchFamily="34" charset="0"/>
              <a:cs typeface="Segoe UI" pitchFamily="34" charset="0"/>
            </a:endParaRPr>
          </a:p>
          <a:p>
            <a:pPr algn="ctr"/>
            <a:r>
              <a:rPr lang="en-US" sz="3300" b="1" dirty="0">
                <a:solidFill>
                  <a:prstClr val="black"/>
                </a:solidFill>
                <a:latin typeface="Segoe UI" pitchFamily="34" charset="0"/>
                <a:ea typeface="Segoe UI" pitchFamily="34" charset="0"/>
                <a:cs typeface="Segoe UI" pitchFamily="34" charset="0"/>
              </a:rPr>
              <a:t>“Small in Stature, but not Small in Heart,</a:t>
            </a:r>
            <a:br>
              <a:rPr lang="en-US" sz="3300" b="1" dirty="0">
                <a:solidFill>
                  <a:prstClr val="black"/>
                </a:solidFill>
                <a:latin typeface="Segoe UI" pitchFamily="34" charset="0"/>
                <a:ea typeface="Segoe UI" pitchFamily="34" charset="0"/>
                <a:cs typeface="Segoe UI" pitchFamily="34" charset="0"/>
              </a:rPr>
            </a:br>
            <a:r>
              <a:rPr lang="en-US" sz="3300" b="1" dirty="0">
                <a:solidFill>
                  <a:prstClr val="black"/>
                </a:solidFill>
                <a:latin typeface="Segoe UI" pitchFamily="34" charset="0"/>
                <a:ea typeface="Segoe UI" pitchFamily="34" charset="0"/>
                <a:cs typeface="Segoe UI" pitchFamily="34" charset="0"/>
              </a:rPr>
              <a:t>The Secret to our Success”</a:t>
            </a:r>
            <a:endParaRPr lang="en-TT" b="1" dirty="0">
              <a:solidFill>
                <a:srgbClr val="DEF5FA">
                  <a:lumMod val="25000"/>
                </a:srgbClr>
              </a:solidFill>
              <a:latin typeface="Segoe UI" pitchFamily="34" charset="0"/>
              <a:ea typeface="Segoe UI" pitchFamily="34" charset="0"/>
              <a:cs typeface="Segoe UI" pitchFamily="34" charset="0"/>
            </a:endParaRPr>
          </a:p>
        </p:txBody>
      </p:sp>
      <p:sp>
        <p:nvSpPr>
          <p:cNvPr id="7" name="TextBox 6"/>
          <p:cNvSpPr txBox="1"/>
          <p:nvPr/>
        </p:nvSpPr>
        <p:spPr>
          <a:xfrm>
            <a:off x="2627784" y="260648"/>
            <a:ext cx="4320480" cy="1154162"/>
          </a:xfrm>
          <a:prstGeom prst="rect">
            <a:avLst/>
          </a:prstGeom>
          <a:noFill/>
        </p:spPr>
        <p:txBody>
          <a:bodyPr wrap="square" rtlCol="0">
            <a:spAutoFit/>
          </a:bodyPr>
          <a:lstStyle/>
          <a:p>
            <a:endParaRPr lang="en-TT" dirty="0" smtClean="0">
              <a:latin typeface="Arial" pitchFamily="34" charset="0"/>
              <a:cs typeface="Arial" pitchFamily="34" charset="0"/>
            </a:endParaRPr>
          </a:p>
          <a:p>
            <a:r>
              <a:rPr lang="en-TT" sz="2000" dirty="0" smtClean="0">
                <a:latin typeface="Arial" pitchFamily="34" charset="0"/>
                <a:cs typeface="Arial" pitchFamily="34" charset="0"/>
              </a:rPr>
              <a:t>Caribbean Oceanic and Terrestrial </a:t>
            </a:r>
          </a:p>
          <a:p>
            <a:r>
              <a:rPr lang="en-TT" sz="2000" dirty="0" smtClean="0">
                <a:latin typeface="Arial" pitchFamily="34" charset="0"/>
                <a:cs typeface="Arial" pitchFamily="34" charset="0"/>
              </a:rPr>
              <a:t>Energy Equipment Limited </a:t>
            </a:r>
          </a:p>
          <a:p>
            <a:endParaRPr lang="en-TT" sz="1100" dirty="0">
              <a:latin typeface="Arial" pitchFamily="34" charset="0"/>
              <a:cs typeface="Arial" pitchFamily="34" charset="0"/>
            </a:endParaRPr>
          </a:p>
        </p:txBody>
      </p:sp>
    </p:spTree>
    <p:extLst>
      <p:ext uri="{BB962C8B-B14F-4D97-AF65-F5344CB8AC3E}">
        <p14:creationId xmlns:p14="http://schemas.microsoft.com/office/powerpoint/2010/main" val="3849302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5651" y="476672"/>
            <a:ext cx="6120680" cy="707886"/>
          </a:xfrm>
          <a:prstGeom prst="rect">
            <a:avLst/>
          </a:prstGeom>
        </p:spPr>
        <p:txBody>
          <a:bodyPr wrap="square">
            <a:spAutoFit/>
          </a:bodyPr>
          <a:lstStyle/>
          <a:p>
            <a:pPr algn="ctr">
              <a:spcBef>
                <a:spcPct val="0"/>
              </a:spcBef>
              <a:buClr>
                <a:srgbClr val="2DA2BF"/>
              </a:buClr>
              <a:buSzPct val="68000"/>
            </a:pPr>
            <a:r>
              <a:rPr lang="en-TT" sz="4000" b="1" dirty="0" smtClean="0">
                <a:solidFill>
                  <a:srgbClr val="DEF5FA">
                    <a:lumMod val="25000"/>
                  </a:srgb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Sustainability</a:t>
            </a:r>
            <a:endParaRPr lang="en-TT" sz="4000" b="1" dirty="0">
              <a:solidFill>
                <a:srgbClr val="DEF5FA">
                  <a:lumMod val="25000"/>
                </a:srgb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endParaRPr>
          </a:p>
        </p:txBody>
      </p:sp>
      <p:grpSp>
        <p:nvGrpSpPr>
          <p:cNvPr id="5" name="Group 4"/>
          <p:cNvGrpSpPr/>
          <p:nvPr/>
        </p:nvGrpSpPr>
        <p:grpSpPr>
          <a:xfrm>
            <a:off x="328972" y="1628800"/>
            <a:ext cx="8520582" cy="4762557"/>
            <a:chOff x="328972" y="1628800"/>
            <a:chExt cx="8520582" cy="4762557"/>
          </a:xfrm>
        </p:grpSpPr>
        <p:grpSp>
          <p:nvGrpSpPr>
            <p:cNvPr id="7" name="Group 6"/>
            <p:cNvGrpSpPr/>
            <p:nvPr/>
          </p:nvGrpSpPr>
          <p:grpSpPr>
            <a:xfrm>
              <a:off x="328972" y="1897804"/>
              <a:ext cx="2792720" cy="3690420"/>
              <a:chOff x="755576" y="1921331"/>
              <a:chExt cx="2792720" cy="3690420"/>
            </a:xfrm>
          </p:grpSpPr>
          <p:pic>
            <p:nvPicPr>
              <p:cNvPr id="2050" name="Picture 2" descr="\\MACHINE2\CoteelUserDa\COTEEL IMAGES\HSE INITIATIVES\HSE INITIATIVES 2014\RETRENCH SPORTS DAY\20140824_1504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921331"/>
                <a:ext cx="2792720" cy="15796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MACHINE2\CoteelUserDa\COTEEL IMAGES\HSE INITIATIVES\HSE INITIATIVES 2014\BEACH WATER SAFETY AT SCHOOLS\101_14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00" t="22800" r="7200" b="22533"/>
              <a:stretch/>
            </p:blipFill>
            <p:spPr bwMode="auto">
              <a:xfrm>
                <a:off x="755576" y="3452527"/>
                <a:ext cx="2792720" cy="15796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2917" y="5211641"/>
                <a:ext cx="1754907" cy="400110"/>
              </a:xfrm>
              <a:prstGeom prst="rect">
                <a:avLst/>
              </a:prstGeom>
              <a:noFill/>
            </p:spPr>
            <p:txBody>
              <a:bodyPr vert="horz" wrap="square" rtlCol="0">
                <a:spAutoFit/>
              </a:bodyPr>
              <a:lstStyle/>
              <a:p>
                <a:pPr algn="ctr"/>
                <a:r>
                  <a:rPr lang="en-TT" sz="2000" b="1" dirty="0" smtClean="0">
                    <a:solidFill>
                      <a:prstClr val="black"/>
                    </a:solidFill>
                    <a:latin typeface="Arial" pitchFamily="34" charset="0"/>
                    <a:ea typeface="Segoe UI" pitchFamily="34" charset="0"/>
                    <a:cs typeface="Arial" pitchFamily="34" charset="0"/>
                  </a:rPr>
                  <a:t>FOCUS</a:t>
                </a:r>
                <a:r>
                  <a:rPr lang="en-TT" sz="2000" dirty="0" smtClean="0">
                    <a:solidFill>
                      <a:prstClr val="black"/>
                    </a:solidFill>
                    <a:latin typeface="Segoe UI" pitchFamily="34" charset="0"/>
                    <a:ea typeface="Segoe UI" pitchFamily="34" charset="0"/>
                    <a:cs typeface="Segoe UI" pitchFamily="34" charset="0"/>
                  </a:rPr>
                  <a:t> </a:t>
                </a:r>
                <a:endParaRPr lang="en-TT" sz="2000" dirty="0">
                  <a:solidFill>
                    <a:prstClr val="black"/>
                  </a:solidFill>
                  <a:latin typeface="Segoe UI" pitchFamily="34" charset="0"/>
                  <a:ea typeface="Segoe UI" pitchFamily="34" charset="0"/>
                  <a:cs typeface="Segoe UI" pitchFamily="34" charset="0"/>
                </a:endParaRPr>
              </a:p>
            </p:txBody>
          </p:sp>
        </p:grpSp>
        <p:grpSp>
          <p:nvGrpSpPr>
            <p:cNvPr id="4" name="Group 3"/>
            <p:cNvGrpSpPr/>
            <p:nvPr/>
          </p:nvGrpSpPr>
          <p:grpSpPr>
            <a:xfrm>
              <a:off x="6052698" y="1745601"/>
              <a:ext cx="2796856" cy="4042678"/>
              <a:chOff x="6052698" y="1745601"/>
              <a:chExt cx="2796856" cy="4042678"/>
            </a:xfrm>
          </p:grpSpPr>
          <p:grpSp>
            <p:nvGrpSpPr>
              <p:cNvPr id="13" name="Group 12"/>
              <p:cNvGrpSpPr/>
              <p:nvPr/>
            </p:nvGrpSpPr>
            <p:grpSpPr>
              <a:xfrm>
                <a:off x="6052698" y="1745601"/>
                <a:ext cx="2796856" cy="3528392"/>
                <a:chOff x="6052698" y="1745601"/>
                <a:chExt cx="2796856" cy="3528392"/>
              </a:xfrm>
            </p:grpSpPr>
            <p:pic>
              <p:nvPicPr>
                <p:cNvPr id="2052" name="Picture 4" descr="\\MACHINE2\CoteelUserDa\COTEEL IMAGES\HSE INITIATIVES\HSE INITIATIVES 2014\COMMUNITY PLANTING AT ST JOSEPH CONVENT\101_148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533" r="23800" b="6800"/>
                <a:stretch/>
              </p:blipFill>
              <p:spPr bwMode="auto">
                <a:xfrm>
                  <a:off x="6052698" y="1745601"/>
                  <a:ext cx="2796551" cy="18427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5" name="Picture 7" descr="\\MACHINE2\Coteel Operations Data\OTHER OPERATIONS\ENERGY CHAMBER\AWARD DOCUMENTS\CSR AWARDS 2015\COTEEL PICTURES FOR VIGNETTE\RETRENCH COMMUNITY PLANTING\20141215_15553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1138" y="3605024"/>
                  <a:ext cx="1008416" cy="166896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MACHINE2\CoteelUserDa\COTEEL IMAGES\HSE INITIATIVES\HSE INITIATIVES 2014\COMMUNITY PLANTING AT ST JOSEPH CONVENT\101_151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273" t="13060" r="16708" b="27135"/>
                <a:stretch/>
              </p:blipFill>
              <p:spPr bwMode="auto">
                <a:xfrm>
                  <a:off x="6052699" y="3605024"/>
                  <a:ext cx="1788440" cy="166896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6514869" y="5388169"/>
                <a:ext cx="1872208" cy="400110"/>
              </a:xfrm>
              <a:prstGeom prst="rect">
                <a:avLst/>
              </a:prstGeom>
              <a:noFill/>
            </p:spPr>
            <p:txBody>
              <a:bodyPr wrap="square" rtlCol="0">
                <a:spAutoFit/>
              </a:bodyPr>
              <a:lstStyle/>
              <a:p>
                <a:pPr algn="ctr"/>
                <a:r>
                  <a:rPr lang="en-TT" sz="2000" b="1" dirty="0" smtClean="0">
                    <a:solidFill>
                      <a:prstClr val="black"/>
                    </a:solidFill>
                    <a:latin typeface="Arial" pitchFamily="34" charset="0"/>
                    <a:ea typeface="Segoe UI" pitchFamily="34" charset="0"/>
                    <a:cs typeface="Arial" pitchFamily="34" charset="0"/>
                  </a:rPr>
                  <a:t>INVEST </a:t>
                </a:r>
                <a:endParaRPr lang="en-TT" sz="2000" b="1" dirty="0">
                  <a:solidFill>
                    <a:prstClr val="black"/>
                  </a:solidFill>
                  <a:latin typeface="Arial" pitchFamily="34" charset="0"/>
                  <a:ea typeface="Segoe UI" pitchFamily="34" charset="0"/>
                  <a:cs typeface="Arial" pitchFamily="34" charset="0"/>
                </a:endParaRPr>
              </a:p>
            </p:txBody>
          </p:sp>
        </p:grpSp>
        <p:grpSp>
          <p:nvGrpSpPr>
            <p:cNvPr id="2" name="Group 1"/>
            <p:cNvGrpSpPr/>
            <p:nvPr/>
          </p:nvGrpSpPr>
          <p:grpSpPr>
            <a:xfrm>
              <a:off x="3419872" y="1628800"/>
              <a:ext cx="2262434" cy="4762557"/>
              <a:chOff x="3419872" y="1628800"/>
              <a:chExt cx="2262434" cy="4762557"/>
            </a:xfrm>
          </p:grpSpPr>
          <p:grpSp>
            <p:nvGrpSpPr>
              <p:cNvPr id="12" name="Group 11"/>
              <p:cNvGrpSpPr/>
              <p:nvPr/>
            </p:nvGrpSpPr>
            <p:grpSpPr>
              <a:xfrm>
                <a:off x="3419872" y="1628800"/>
                <a:ext cx="2262434" cy="4341782"/>
                <a:chOff x="3419872" y="1628800"/>
                <a:chExt cx="2262434" cy="4341782"/>
              </a:xfrm>
            </p:grpSpPr>
            <p:pic>
              <p:nvPicPr>
                <p:cNvPr id="17" name="Picture 4" descr="\\MACHINE2\Coteel Operations Data\OTHER OPERATIONS\ENERGY CHAMBER\AWARD DOCUMENTS\CSR AWARDS 2015\COTEEL PICTURES FOR VIGNETTE\HAMPER DISTRIBUTION\IMG00050-20140913-1110 (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211"/>
                <a:stretch/>
              </p:blipFill>
              <p:spPr bwMode="auto">
                <a:xfrm>
                  <a:off x="3422771" y="3040494"/>
                  <a:ext cx="2259535" cy="13106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2" descr="\\MACHINE2\Coteel Operations Data\OTHER OPERATIONS\ENERGY CHAMBER\AWARD DOCUMENTS\CSR AWARDS 2015\COTEEL PICTURES FOR VIGNETTE\HAMPER DISTRIBUTION\20140829_1829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218"/>
                <a:stretch/>
              </p:blipFill>
              <p:spPr bwMode="auto">
                <a:xfrm>
                  <a:off x="3419872" y="1628800"/>
                  <a:ext cx="2262434" cy="141169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3" descr="\\MACHINE2\Coteel Operations Data\OTHER OPERATIONS\ENERGY CHAMBER\AWARD DOCUMENTS\CSR AWARDS 2015\COTEEL PICTURES FOR VIGNETTE\HAMPER DISTRIBUTION\IMG00048-20140913-1109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4496" y="4351169"/>
                  <a:ext cx="2257810" cy="161941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627972" y="6024825"/>
                <a:ext cx="1850858" cy="366532"/>
              </a:xfrm>
              <a:prstGeom prst="rect">
                <a:avLst/>
              </a:prstGeom>
              <a:noFill/>
            </p:spPr>
            <p:txBody>
              <a:bodyPr wrap="square" rtlCol="0">
                <a:spAutoFit/>
              </a:bodyPr>
              <a:lstStyle/>
              <a:p>
                <a:pPr algn="ctr"/>
                <a:r>
                  <a:rPr lang="en-TT" sz="2000" b="1" dirty="0" smtClean="0">
                    <a:solidFill>
                      <a:prstClr val="black"/>
                    </a:solidFill>
                    <a:latin typeface="Arial" pitchFamily="34" charset="0"/>
                    <a:ea typeface="Segoe UI" pitchFamily="34" charset="0"/>
                    <a:cs typeface="Arial" pitchFamily="34" charset="0"/>
                  </a:rPr>
                  <a:t>LEAD</a:t>
                </a:r>
                <a:endParaRPr lang="en-TT" sz="2000" b="1" dirty="0">
                  <a:solidFill>
                    <a:prstClr val="black"/>
                  </a:solidFill>
                  <a:latin typeface="Arial" pitchFamily="34" charset="0"/>
                  <a:ea typeface="Segoe UI" pitchFamily="34" charset="0"/>
                  <a:cs typeface="Arial" pitchFamily="34" charset="0"/>
                </a:endParaRPr>
              </a:p>
            </p:txBody>
          </p:sp>
        </p:grpSp>
      </p:grpSp>
    </p:spTree>
    <p:extLst>
      <p:ext uri="{BB962C8B-B14F-4D97-AF65-F5344CB8AC3E}">
        <p14:creationId xmlns:p14="http://schemas.microsoft.com/office/powerpoint/2010/main" val="1061249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23728" y="116632"/>
            <a:ext cx="7200800" cy="1304974"/>
          </a:xfrm>
        </p:spPr>
        <p:txBody>
          <a:bodyPr>
            <a:noAutofit/>
          </a:bodyPr>
          <a:lstStyle/>
          <a:p>
            <a:pPr marL="109728" indent="0" algn="ctr">
              <a:buNone/>
            </a:pPr>
            <a:r>
              <a:rPr lang="en-TT" sz="4000" b="1" dirty="0" smtClean="0">
                <a:solidFill>
                  <a:schemeClr val="bg2">
                    <a:lumMod val="25000"/>
                  </a:schemeClr>
                </a:solidFill>
                <a:latin typeface="Segoe UI" pitchFamily="34" charset="0"/>
                <a:ea typeface="Segoe UI" pitchFamily="34" charset="0"/>
                <a:cs typeface="Segoe UI" pitchFamily="34" charset="0"/>
              </a:rPr>
              <a:t>Hard Work, </a:t>
            </a:r>
          </a:p>
          <a:p>
            <a:pPr marL="109728" indent="0" algn="ctr">
              <a:buNone/>
            </a:pPr>
            <a:r>
              <a:rPr lang="en-TT" sz="4000" b="1" dirty="0" smtClean="0">
                <a:solidFill>
                  <a:schemeClr val="bg2">
                    <a:lumMod val="25000"/>
                  </a:schemeClr>
                </a:solidFill>
                <a:latin typeface="Segoe UI" pitchFamily="34" charset="0"/>
                <a:ea typeface="Segoe UI" pitchFamily="34" charset="0"/>
                <a:cs typeface="Segoe UI" pitchFamily="34" charset="0"/>
              </a:rPr>
              <a:t>Faith and Favour </a:t>
            </a:r>
            <a:endParaRPr lang="en-TT" sz="4000" b="1" dirty="0">
              <a:solidFill>
                <a:schemeClr val="bg2">
                  <a:lumMod val="25000"/>
                </a:schemeClr>
              </a:solidFill>
              <a:latin typeface="Segoe UI" pitchFamily="34" charset="0"/>
              <a:ea typeface="Segoe UI" pitchFamily="34" charset="0"/>
              <a:cs typeface="Segoe UI" pitchFamily="34" charset="0"/>
            </a:endParaRPr>
          </a:p>
        </p:txBody>
      </p:sp>
      <p:grpSp>
        <p:nvGrpSpPr>
          <p:cNvPr id="2" name="Group 1"/>
          <p:cNvGrpSpPr/>
          <p:nvPr/>
        </p:nvGrpSpPr>
        <p:grpSpPr>
          <a:xfrm>
            <a:off x="899592" y="1563266"/>
            <a:ext cx="7923927" cy="4664830"/>
            <a:chOff x="899592" y="1563266"/>
            <a:chExt cx="7923927" cy="4664830"/>
          </a:xfrm>
        </p:grpSpPr>
        <p:pic>
          <p:nvPicPr>
            <p:cNvPr id="307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1650" t="20666" r="21158" b="10000"/>
            <a:stretch/>
          </p:blipFill>
          <p:spPr bwMode="auto">
            <a:xfrm>
              <a:off x="899592" y="1563266"/>
              <a:ext cx="6840760" cy="466483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082" y="1772816"/>
              <a:ext cx="2442437" cy="1800200"/>
            </a:xfrm>
            <a:prstGeom prst="ellipse">
              <a:avLst/>
            </a:prstGeom>
            <a:ln w="952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grpSp>
        <p:nvGrpSpPr>
          <p:cNvPr id="6" name="Group 5"/>
          <p:cNvGrpSpPr/>
          <p:nvPr/>
        </p:nvGrpSpPr>
        <p:grpSpPr>
          <a:xfrm>
            <a:off x="899592" y="1483413"/>
            <a:ext cx="7624321" cy="4824536"/>
            <a:chOff x="-724020" y="943926"/>
            <a:chExt cx="7624321" cy="4824536"/>
          </a:xfrm>
        </p:grpSpPr>
        <p:pic>
          <p:nvPicPr>
            <p:cNvPr id="11" name="Picture 5" descr="\\MACHINE2\CoteelUserDa\COTEEL IMAGES\CHRISTMAS 2014\101_16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00" t="20253" r="10552"/>
            <a:stretch/>
          </p:blipFill>
          <p:spPr bwMode="auto">
            <a:xfrm>
              <a:off x="4890558" y="4179060"/>
              <a:ext cx="1968259" cy="1589402"/>
            </a:xfrm>
            <a:prstGeom prst="ellipse">
              <a:avLst/>
            </a:prstGeom>
            <a:ln w="952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3" descr="\\MACHINE2\CoteelUserDa\COTEEL IMAGES\CHRISTMAS 2014\101_166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241" t="20069" r="10276"/>
            <a:stretch/>
          </p:blipFill>
          <p:spPr bwMode="auto">
            <a:xfrm>
              <a:off x="4932041" y="943926"/>
              <a:ext cx="1968260" cy="1584176"/>
            </a:xfrm>
            <a:prstGeom prst="ellipse">
              <a:avLst/>
            </a:prstGeom>
            <a:ln w="952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4" descr="\\MACHINE2\CoteelUserDa\COTEEL IMAGES\CHRISTMAS 2014\101_166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690" t="20161" r="12069"/>
            <a:stretch/>
          </p:blipFill>
          <p:spPr bwMode="auto">
            <a:xfrm>
              <a:off x="4932040" y="2528102"/>
              <a:ext cx="1968260" cy="1609173"/>
            </a:xfrm>
            <a:prstGeom prst="ellipse">
              <a:avLst/>
            </a:prstGeom>
            <a:ln w="952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020" y="1184457"/>
              <a:ext cx="5636355" cy="4223965"/>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09529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85985" y="188640"/>
            <a:ext cx="6408712" cy="1323439"/>
          </a:xfrm>
          <a:prstGeom prst="rect">
            <a:avLst/>
          </a:prstGeom>
          <a:noFill/>
        </p:spPr>
        <p:txBody>
          <a:bodyPr wrap="square" rtlCol="0">
            <a:spAutoFit/>
          </a:bodyPr>
          <a:lstStyle/>
          <a:p>
            <a:pPr algn="ctr">
              <a:spcBef>
                <a:spcPct val="0"/>
              </a:spcBef>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Living Well  </a:t>
            </a:r>
          </a:p>
          <a:p>
            <a:pPr algn="ctr">
              <a:spcBef>
                <a:spcPct val="0"/>
              </a:spcBef>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Nestle Trinidad </a:t>
            </a:r>
          </a:p>
        </p:txBody>
      </p:sp>
      <p:grpSp>
        <p:nvGrpSpPr>
          <p:cNvPr id="3" name="Group 2"/>
          <p:cNvGrpSpPr/>
          <p:nvPr/>
        </p:nvGrpSpPr>
        <p:grpSpPr>
          <a:xfrm>
            <a:off x="338105" y="1758969"/>
            <a:ext cx="8458055" cy="4653170"/>
            <a:chOff x="338105" y="1793274"/>
            <a:chExt cx="8458055" cy="4653170"/>
          </a:xfrm>
        </p:grpSpPr>
        <p:pic>
          <p:nvPicPr>
            <p:cNvPr id="9" name="Picture 2" descr="\\MACHINE2\CoteelUserDa\COTEEL IMAGES\HSE INITIATIVES\HSE INITIATIVES 2014\LIVING WELL HSE INTIATIVE NESTLE\100_38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76"/>
            <a:stretch/>
          </p:blipFill>
          <p:spPr bwMode="auto">
            <a:xfrm>
              <a:off x="338105" y="4308351"/>
              <a:ext cx="2879903" cy="171765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3" descr="\\MACHINE2\Coteel Operations Data\OTHER OPERATIONS\ENERGY CHAMBER\AWARD DOCUMENTS\CSR AWARDS 2015\PICSTURES FOR PRESENTATION\LIVING WELL INITIATIVE\100_382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575"/>
            <a:stretch/>
          </p:blipFill>
          <p:spPr bwMode="auto">
            <a:xfrm>
              <a:off x="338187" y="2023145"/>
              <a:ext cx="2600620" cy="150949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3" descr="\\MACHINE2\CoteelUserDa\COTEEL IMAGES\HSE INITIATIVES\HSE INITIATIVES 2014\LIVING WELL HSE INTIATIVE NESTLE\100_38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48" r="14139"/>
            <a:stretch/>
          </p:blipFill>
          <p:spPr bwMode="auto">
            <a:xfrm>
              <a:off x="5790341" y="1793274"/>
              <a:ext cx="3005819" cy="191556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6" descr="\\MACHINE2\Coteel Operations Data\OTHER OPERATIONS\ENERGY CHAMBER\AWARD DOCUMENTS\CSR AWARDS 2015\PICSTURES FOR PRESENTATION\LIVING WELL INITIATIVE\100_38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681" b="13004"/>
            <a:stretch/>
          </p:blipFill>
          <p:spPr bwMode="auto">
            <a:xfrm>
              <a:off x="2828120" y="2603795"/>
              <a:ext cx="3587919" cy="187287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4" descr="\\MACHINE2\Coteel Operations Data\OTHER OPERATIONS\ENERGY CHAMBER\AWARD DOCUMENTS\CSR AWARDS 2015\PICSTURES FOR PRESENTATION\LIVING WELL INITIATIVE\100_383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7312" r="13080"/>
            <a:stretch/>
          </p:blipFill>
          <p:spPr bwMode="auto">
            <a:xfrm>
              <a:off x="6006755" y="4455713"/>
              <a:ext cx="2782806" cy="157029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MACHINE2\CoteelUserDa\COTEEL IMAGES\HSE INITIATIVES\HSE INITIATIVES 2014\LIVING WELL HSE INTIATIVE NESTLE\100_385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7406" y="4759449"/>
              <a:ext cx="2769349" cy="168699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379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0716" y="50095"/>
            <a:ext cx="6516216" cy="1323439"/>
          </a:xfrm>
          <a:prstGeom prst="rect">
            <a:avLst/>
          </a:prstGeom>
          <a:noFill/>
        </p:spPr>
        <p:txBody>
          <a:bodyPr wrap="square" rtlCol="0">
            <a:spAutoFit/>
          </a:bodyPr>
          <a:lstStyle/>
          <a:p>
            <a:pPr algn="ctr">
              <a:spcBef>
                <a:spcPct val="0"/>
              </a:spcBef>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Planting with</a:t>
            </a:r>
            <a:endPar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endParaRPr>
          </a:p>
          <a:p>
            <a:pPr algn="ctr">
              <a:spcBef>
                <a:spcPct val="0"/>
              </a:spcBef>
            </a:pPr>
            <a:r>
              <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 St Joseph Convent Nuns</a:t>
            </a:r>
          </a:p>
        </p:txBody>
      </p:sp>
      <p:grpSp>
        <p:nvGrpSpPr>
          <p:cNvPr id="6" name="Group 5"/>
          <p:cNvGrpSpPr/>
          <p:nvPr/>
        </p:nvGrpSpPr>
        <p:grpSpPr>
          <a:xfrm>
            <a:off x="288026" y="1358226"/>
            <a:ext cx="8641975" cy="5126409"/>
            <a:chOff x="288026" y="1358226"/>
            <a:chExt cx="8641975" cy="5126409"/>
          </a:xfrm>
        </p:grpSpPr>
        <p:pic>
          <p:nvPicPr>
            <p:cNvPr id="7" name="Picture 2" descr="\\MACHINE2\CoteelUserDa\COTEEL IMAGES\HSE INITIATIVES\HSE INITIATIVES 2014\COMMUNITY PLANTING AT ST JOSEPH CONVENT\101_14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21" r="23251" b="26475"/>
            <a:stretch/>
          </p:blipFill>
          <p:spPr bwMode="auto">
            <a:xfrm>
              <a:off x="288026" y="4566974"/>
              <a:ext cx="2593093" cy="125193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descr="\\MACHINE2\Coteel Operations Data\OTHER OPERATIONS\ENERGY CHAMBER\AWARD DOCUMENTS\CSR AWARDS 2015\COTEEL PICTURES FOR VIGNETTE\RETRENCH COMMUNITY PLANTING\101_15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686"/>
            <a:stretch/>
          </p:blipFill>
          <p:spPr bwMode="auto">
            <a:xfrm>
              <a:off x="288026" y="1512079"/>
              <a:ext cx="2605816" cy="17487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5" descr="\\MACHINE2\CoteelUserDa\COTEEL IMAGES\HSE INITIATIVES\HSE INITIATIVES 2014\COMMUNITY PLANTING AT ST JOSEPH CONVENT\101_15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985"/>
            <a:stretch/>
          </p:blipFill>
          <p:spPr bwMode="auto">
            <a:xfrm>
              <a:off x="6665309" y="3085915"/>
              <a:ext cx="2264692" cy="141001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MACHINE2\Coteel Operations Data\OTHER OPERATIONS\ENERGY CHAMBER\AWARD DOCUMENTS\CSR AWARDS 2015\COTEEL PICTURES FOR VIGNETTE\RETRENCH COMMUNITY PLANTING\101_149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66" t="6508" r="21810" b="13492"/>
            <a:stretch/>
          </p:blipFill>
          <p:spPr bwMode="auto">
            <a:xfrm>
              <a:off x="6876256" y="4653136"/>
              <a:ext cx="1728192" cy="160023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7" descr="\\MACHINE2\Coteel Operations Data\OTHER OPERATIONS\ENERGY CHAMBER\AWARD DOCUMENTS\CSR AWARDS 2015\COTEEL PICTURES FOR VIGNETTE\RETRENCH COMMUNITY PLANTING\101_151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017" b="30799"/>
            <a:stretch/>
          </p:blipFill>
          <p:spPr bwMode="auto">
            <a:xfrm>
              <a:off x="288026" y="3390146"/>
              <a:ext cx="2593093" cy="110578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5" descr="\\MACHINE2\Coteel Operations Data\OTHER OPERATIONS\ENERGY CHAMBER\AWARD DOCUMENTS\CSR AWARDS 2015\COTEEL PICTURES FOR VIGNETTE\RETRENCH COMMUNITY PLANTING\101_151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5309" y="1512079"/>
              <a:ext cx="2264692" cy="145748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984948" y="4657061"/>
              <a:ext cx="3599598" cy="1827574"/>
              <a:chOff x="2670367" y="3148227"/>
              <a:chExt cx="3159437" cy="1610397"/>
            </a:xfrm>
          </p:grpSpPr>
          <p:pic>
            <p:nvPicPr>
              <p:cNvPr id="17" name="Picture 6" descr="\\MACHINE2\Coteel Operations Data\OTHER OPERATIONS\ENERGY CHAMBER\AWARD DOCUMENTS\CSR AWARDS 2015\COTEEL PICTURES FOR VIGNETTE\RETRENCH COMMUNITY PLANTING\20141215_15553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3428010" y="3428119"/>
                <a:ext cx="1609802" cy="105001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8" descr="\\MACHINE2\Coteel Operations Data\OTHER OPERATIONS\ENERGY CHAMBER\AWARD DOCUMENTS\CSR AWARDS 2015\COTEEL PICTURES FOR VIGNETTE\RETRENCH COMMUNITY PLANTING\20141215_16025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0367" y="3148227"/>
                <a:ext cx="1037537" cy="161039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9" descr="\\MACHINE2\Coteel Operations Data\OTHER OPERATIONS\ENERGY CHAMBER\AWARD DOCUMENTS\CSR AWARDS 2015\COTEEL PICTURES FOR VIGNETTE\RETRENCH COMMUNITY PLANTING\20141215_16053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7101"/>
              <a:stretch/>
            </p:blipFill>
            <p:spPr bwMode="auto">
              <a:xfrm rot="16200000">
                <a:off x="4469910" y="3398135"/>
                <a:ext cx="1606000" cy="111378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4" name="Picture 2" descr="\\MACHINE2\Coteel Operations Data\OTHER OPERATIONS\ENERGY CHAMBER\AWARD DOCUMENTS\CSR AWARDS 2015\COTEEL PICTURES FOR VIGNETTE\RETRENCH COMMUNITY PLANTING\20150108_160317_resized.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3671"/>
            <a:stretch/>
          </p:blipFill>
          <p:spPr bwMode="auto">
            <a:xfrm>
              <a:off x="3635138" y="1358226"/>
              <a:ext cx="2103686" cy="322267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5566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5963" y="188640"/>
            <a:ext cx="6194509" cy="1323439"/>
          </a:xfrm>
          <a:prstGeom prst="rect">
            <a:avLst/>
          </a:prstGeom>
        </p:spPr>
        <p:txBody>
          <a:bodyPr wrap="square">
            <a:spAutoFit/>
          </a:bodyPr>
          <a:lstStyle/>
          <a:p>
            <a:pPr lvl="0" algn="ctr">
              <a:spcBef>
                <a:spcPct val="0"/>
              </a:spcBef>
              <a:buClr>
                <a:srgbClr val="2DA2BF"/>
              </a:buClr>
              <a:buSzPct val="68000"/>
            </a:pPr>
            <a:r>
              <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Retrench </a:t>
            </a: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Sports</a:t>
            </a:r>
          </a:p>
          <a:p>
            <a:pPr lvl="0" algn="ctr">
              <a:spcBef>
                <a:spcPct val="0"/>
              </a:spcBef>
              <a:buClr>
                <a:srgbClr val="2DA2BF"/>
              </a:buClr>
              <a:buSzPct val="68000"/>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 </a:t>
            </a:r>
            <a:r>
              <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and Family Day</a:t>
            </a:r>
          </a:p>
        </p:txBody>
      </p:sp>
      <p:grpSp>
        <p:nvGrpSpPr>
          <p:cNvPr id="10" name="Group 9"/>
          <p:cNvGrpSpPr/>
          <p:nvPr/>
        </p:nvGrpSpPr>
        <p:grpSpPr>
          <a:xfrm>
            <a:off x="178442" y="1750846"/>
            <a:ext cx="8681980" cy="4494088"/>
            <a:chOff x="187967" y="1722271"/>
            <a:chExt cx="8681980" cy="4494088"/>
          </a:xfrm>
        </p:grpSpPr>
        <p:pic>
          <p:nvPicPr>
            <p:cNvPr id="4" name="Picture 8" descr="\\MACHINE2\Coteel Operations Data\OTHER OPERATIONS\ENERGY CHAMBER\AWARD DOCUMENTS\CSR AWARDS 2015\PICSTURES FOR PRESENTATION\RETRENCH SPORTS DAY\20140824_14494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802"/>
            <a:stretch/>
          </p:blipFill>
          <p:spPr bwMode="auto">
            <a:xfrm>
              <a:off x="331156" y="1929323"/>
              <a:ext cx="2304332" cy="172320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MACHINE2\Coteel Operations Data\OTHER OPERATIONS\ENERGY CHAMBER\AWARD DOCUMENTS\CSR AWARDS 2015\PICSTURES FOR PRESENTATION\RETRENCH SPORTS DAY\20140824_1504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83" t="12535" r="4267" b="17436"/>
            <a:stretch/>
          </p:blipFill>
          <p:spPr bwMode="auto">
            <a:xfrm>
              <a:off x="187967" y="3832473"/>
              <a:ext cx="3212662" cy="179560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MACHINE2\Coteel Operations Data\OTHER OPERATIONS\ENERGY CHAMBER\AWARD DOCUMENTS\CSR AWARDS 2015\PICSTURES FOR PRESENTATION\RETRENCH SPORTS DAY\20140824_14062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20"/>
            <a:stretch/>
          </p:blipFill>
          <p:spPr bwMode="auto">
            <a:xfrm>
              <a:off x="3147886" y="1722271"/>
              <a:ext cx="2556999" cy="176427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7" descr="\\MACHINE2\Coteel Operations Data\OTHER OPERATIONS\ENERGY CHAMBER\AWARD DOCUMENTS\CSR AWARDS 2015\PICSTURES FOR PRESENTATION\RETRENCH SPORTS DAY\20140824_1420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238"/>
            <a:stretch/>
          </p:blipFill>
          <p:spPr bwMode="auto">
            <a:xfrm>
              <a:off x="5665761" y="3832473"/>
              <a:ext cx="3204186" cy="171792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MACHINE2\Coteel Operations Data\OTHER OPERATIONS\ENERGY CHAMBER\AWARD DOCUMENTS\CSR AWARDS 2015\PICSTURES FOR PRESENTATION\RETRENCH SPORTS DAY\20140824_13522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69" r="12840"/>
            <a:stretch/>
          </p:blipFill>
          <p:spPr bwMode="auto">
            <a:xfrm rot="5400000">
              <a:off x="3484763" y="4399517"/>
              <a:ext cx="2167860" cy="146582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MACHINE2\Coteel Operations Data\OTHER OPERATIONS\ENERGY CHAMBER\AWARD DOCUMENTS\CSR AWARDS 2015\PICSTURES FOR PRESENTATION\RETRENCH SPORTS DAY\20140824_15202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3935" r="27301" b="42442"/>
            <a:stretch/>
          </p:blipFill>
          <p:spPr bwMode="auto">
            <a:xfrm>
              <a:off x="6165701" y="1888257"/>
              <a:ext cx="2454074" cy="176427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201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2018" y="188640"/>
            <a:ext cx="6120680" cy="1323439"/>
          </a:xfrm>
          <a:prstGeom prst="rect">
            <a:avLst/>
          </a:prstGeom>
        </p:spPr>
        <p:txBody>
          <a:bodyPr wrap="square">
            <a:spAutoFit/>
          </a:bodyPr>
          <a:lstStyle/>
          <a:p>
            <a:pPr algn="ctr">
              <a:spcBef>
                <a:spcPct val="0"/>
              </a:spcBef>
              <a:buClr>
                <a:srgbClr val="2DA2BF"/>
              </a:buClr>
              <a:buSzPct val="68000"/>
            </a:pPr>
            <a:r>
              <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Distribution of </a:t>
            </a:r>
            <a:endPar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endParaRPr>
          </a:p>
          <a:p>
            <a:pPr algn="ctr">
              <a:spcBef>
                <a:spcPct val="0"/>
              </a:spcBef>
              <a:buClr>
                <a:srgbClr val="2DA2BF"/>
              </a:buClr>
              <a:buSzPct val="68000"/>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Food </a:t>
            </a:r>
            <a:r>
              <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Hampers</a:t>
            </a:r>
          </a:p>
        </p:txBody>
      </p:sp>
      <p:grpSp>
        <p:nvGrpSpPr>
          <p:cNvPr id="7" name="Group 6"/>
          <p:cNvGrpSpPr/>
          <p:nvPr/>
        </p:nvGrpSpPr>
        <p:grpSpPr>
          <a:xfrm>
            <a:off x="68676" y="1508244"/>
            <a:ext cx="8698868" cy="4835749"/>
            <a:chOff x="179512" y="1718502"/>
            <a:chExt cx="8698868" cy="4835749"/>
          </a:xfrm>
        </p:grpSpPr>
        <p:pic>
          <p:nvPicPr>
            <p:cNvPr id="4" name="Picture 3" descr="\\MACHINE2\Coteel Operations Data\OTHER OPERATIONS\ENERGY CHAMBER\AWARD DOCUMENTS\CSR AWARDS 2015\COTEEL PICTURES FOR VIGNETTE\HAMPER DISTRIBUTION\20140829_182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65" r="19549"/>
            <a:stretch/>
          </p:blipFill>
          <p:spPr bwMode="auto">
            <a:xfrm>
              <a:off x="179512" y="1718502"/>
              <a:ext cx="3056330" cy="334706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MACHINE2\Coteel Operations Data\OTHER OPERATIONS\ENERGY CHAMBER\AWARD DOCUMENTS\CSR AWARDS 2015\COTEEL PICTURES FOR VIGNETTE\HAMPER DISTRIBUTION\IMG00048-20140913-1109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34" r="4096"/>
            <a:stretch/>
          </p:blipFill>
          <p:spPr bwMode="auto">
            <a:xfrm>
              <a:off x="3039994" y="2833316"/>
              <a:ext cx="2955144" cy="354224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MACHINE2\Coteel Operations Data\OTHER OPERATIONS\ENERGY CHAMBER\AWARD DOCUMENTS\CSR AWARDS 2015\COTEEL PICTURES FOR VIGNETTE\HAMPER DISTRIBUTION\IMG00050-20140913-1110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64" r="17916"/>
            <a:stretch/>
          </p:blipFill>
          <p:spPr bwMode="auto">
            <a:xfrm>
              <a:off x="5879793" y="3392033"/>
              <a:ext cx="2998587" cy="316221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006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2018" y="188640"/>
            <a:ext cx="6120680" cy="1323439"/>
          </a:xfrm>
          <a:prstGeom prst="rect">
            <a:avLst/>
          </a:prstGeom>
        </p:spPr>
        <p:txBody>
          <a:bodyPr wrap="square">
            <a:spAutoFit/>
          </a:bodyPr>
          <a:lstStyle/>
          <a:p>
            <a:pPr algn="ctr">
              <a:spcBef>
                <a:spcPct val="0"/>
              </a:spcBef>
              <a:buClr>
                <a:srgbClr val="2DA2BF"/>
              </a:buClr>
              <a:buSzPct val="68000"/>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Beach Safety</a:t>
            </a:r>
            <a:endPar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endParaRPr>
          </a:p>
          <a:p>
            <a:pPr algn="ctr">
              <a:spcBef>
                <a:spcPct val="0"/>
              </a:spcBef>
              <a:buClr>
                <a:srgbClr val="2DA2BF"/>
              </a:buClr>
              <a:buSzPct val="68000"/>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Ministry </a:t>
            </a:r>
            <a:r>
              <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of Tourism</a:t>
            </a:r>
          </a:p>
        </p:txBody>
      </p:sp>
      <p:grpSp>
        <p:nvGrpSpPr>
          <p:cNvPr id="2" name="Group 1"/>
          <p:cNvGrpSpPr/>
          <p:nvPr/>
        </p:nvGrpSpPr>
        <p:grpSpPr>
          <a:xfrm>
            <a:off x="251520" y="1574639"/>
            <a:ext cx="8529015" cy="4049664"/>
            <a:chOff x="251520" y="1574639"/>
            <a:chExt cx="8529015" cy="4049664"/>
          </a:xfrm>
        </p:grpSpPr>
        <p:pic>
          <p:nvPicPr>
            <p:cNvPr id="4" name="Picture 2" descr="\\MACHINE2\Coteel Operations Data\OTHER OPERATIONS\ENERGY CHAMBER\AWARD DOCUMENTS\CSR AWARDS 2015\COTEEL PICTURES FOR VIGNETTE\MINSITRY OF TOURISM - WATER SAFETY AT COTEEL\101_04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81"/>
            <a:stretch/>
          </p:blipFill>
          <p:spPr bwMode="auto">
            <a:xfrm>
              <a:off x="3176827" y="3789040"/>
              <a:ext cx="2562177" cy="183526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MACHINE2\CoteelUserDa\COTEEL IMAGES\HSE INITIATIVES\HSE INITIATIVES 2014\MINISTRY OF TOURISM- BEACH SAFETY\101_048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36" t="21569" r="11517"/>
            <a:stretch/>
          </p:blipFill>
          <p:spPr bwMode="auto">
            <a:xfrm>
              <a:off x="3203848" y="1574639"/>
              <a:ext cx="2468510" cy="204959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MACHINE2\CoteelUserDa\COTEEL IMAGES\HSE INITIATIVES\HSE INITIATIVES 2014\BEACH WATER SAFETY AT SCHOOLS\101_137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3895" r="7514"/>
            <a:stretch/>
          </p:blipFill>
          <p:spPr bwMode="auto">
            <a:xfrm>
              <a:off x="5855919" y="4047537"/>
              <a:ext cx="2924616" cy="133063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4" descr="\\MACHINE2\CoteelUserDa\COTEEL IMAGES\HSE INITIATIVES\HSE INITIATIVES 2014\BEACH WATER SAFETY AT SCHOOLS\101_139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47" t="41586" r="7363" b="8207"/>
            <a:stretch/>
          </p:blipFill>
          <p:spPr bwMode="auto">
            <a:xfrm>
              <a:off x="5855919" y="2131472"/>
              <a:ext cx="2924616" cy="124030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3" descr="\\MACHINE2\CoteelUserDa\COTEEL IMAGES\HSE INITIATIVES\HSE INITIATIVES 2014\BEACH WATER SAFETY AT SCHOOLS\101_145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5841"/>
            <a:stretch/>
          </p:blipFill>
          <p:spPr bwMode="auto">
            <a:xfrm>
              <a:off x="251520" y="2131472"/>
              <a:ext cx="2846142" cy="136953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3" descr="\\MACHINE2\CoteelUserDa\COTEEL IMAGES\HSE INITIATIVES\HSE INITIATIVES 2014\BEACH WATER SAFETY AT SCHOOLS\101_142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909"/>
            <a:stretch/>
          </p:blipFill>
          <p:spPr bwMode="auto">
            <a:xfrm>
              <a:off x="251520" y="3936863"/>
              <a:ext cx="2783704" cy="160950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8640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68641" y="1337399"/>
            <a:ext cx="7454204" cy="4192046"/>
            <a:chOff x="790204" y="1916831"/>
            <a:chExt cx="3335931" cy="1617479"/>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 t="19760" r="35828" b="12200"/>
            <a:stretch/>
          </p:blipFill>
          <p:spPr bwMode="auto">
            <a:xfrm>
              <a:off x="1872079" y="1916831"/>
              <a:ext cx="2254056" cy="161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http://www.newspoint.pl/wp-content/uploads/2012/07/oferta_monitoring-internetu.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00" b="93000" l="3000" r="96667"/>
                      </a14:imgEffect>
                    </a14:imgLayer>
                  </a14:imgProps>
                </a:ext>
                <a:ext uri="{28A0092B-C50C-407E-A947-70E740481C1C}">
                  <a14:useLocalDpi xmlns:a14="http://schemas.microsoft.com/office/drawing/2010/main" val="0"/>
                </a:ext>
              </a:extLst>
            </a:blip>
            <a:srcRect/>
            <a:stretch>
              <a:fillRect/>
            </a:stretch>
          </p:blipFill>
          <p:spPr bwMode="auto">
            <a:xfrm>
              <a:off x="790204" y="2011478"/>
              <a:ext cx="1136212" cy="151494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2639737" y="548680"/>
            <a:ext cx="6120680" cy="707886"/>
          </a:xfrm>
          <a:prstGeom prst="rect">
            <a:avLst/>
          </a:prstGeom>
        </p:spPr>
        <p:txBody>
          <a:bodyPr wrap="square">
            <a:spAutoFit/>
          </a:bodyPr>
          <a:lstStyle/>
          <a:p>
            <a:pPr algn="ctr">
              <a:spcBef>
                <a:spcPct val="0"/>
              </a:spcBef>
              <a:buClr>
                <a:srgbClr val="2DA2BF"/>
              </a:buClr>
              <a:buSzPct val="68000"/>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Monitor and Evaluate </a:t>
            </a:r>
            <a:endPar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endParaRPr>
          </a:p>
        </p:txBody>
      </p:sp>
      <p:grpSp>
        <p:nvGrpSpPr>
          <p:cNvPr id="28" name="Group 27"/>
          <p:cNvGrpSpPr/>
          <p:nvPr/>
        </p:nvGrpSpPr>
        <p:grpSpPr>
          <a:xfrm>
            <a:off x="85772" y="1607476"/>
            <a:ext cx="3613156" cy="2232207"/>
            <a:chOff x="790204" y="1916831"/>
            <a:chExt cx="3335931" cy="1617479"/>
          </a:xfrm>
        </p:grpSpPr>
        <p:pic>
          <p:nvPicPr>
            <p:cNvPr id="2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 t="19760" r="35828" b="12200"/>
            <a:stretch/>
          </p:blipFill>
          <p:spPr bwMode="auto">
            <a:xfrm>
              <a:off x="1872079" y="1916831"/>
              <a:ext cx="2254056" cy="161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 descr="http://www.newspoint.pl/wp-content/uploads/2012/07/oferta_monitoring-internetu.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00" b="93000" l="3000" r="96667"/>
                      </a14:imgEffect>
                    </a14:imgLayer>
                  </a14:imgProps>
                </a:ext>
                <a:ext uri="{28A0092B-C50C-407E-A947-70E740481C1C}">
                  <a14:useLocalDpi xmlns:a14="http://schemas.microsoft.com/office/drawing/2010/main" val="0"/>
                </a:ext>
              </a:extLst>
            </a:blip>
            <a:srcRect/>
            <a:stretch>
              <a:fillRect/>
            </a:stretch>
          </p:blipFill>
          <p:spPr bwMode="auto">
            <a:xfrm>
              <a:off x="790204" y="2011478"/>
              <a:ext cx="1136212" cy="151494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Pie 39"/>
          <p:cNvSpPr/>
          <p:nvPr/>
        </p:nvSpPr>
        <p:spPr>
          <a:xfrm>
            <a:off x="1115616" y="3995258"/>
            <a:ext cx="2199536" cy="2004674"/>
          </a:xfrm>
          <a:prstGeom prst="pie">
            <a:avLst>
              <a:gd name="adj1" fmla="val 16198916"/>
              <a:gd name="adj2" fmla="val 16179728"/>
            </a:avLst>
          </a:prstGeom>
          <a:solidFill>
            <a:schemeClr val="accent2">
              <a:lumMod val="50000"/>
            </a:schemeClr>
          </a:solidFill>
          <a:ln w="25400" cap="flat" cmpd="sng" algn="ctr">
            <a:solidFill>
              <a:schemeClr val="accent2">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41" name="Pie 40"/>
          <p:cNvSpPr/>
          <p:nvPr/>
        </p:nvSpPr>
        <p:spPr>
          <a:xfrm>
            <a:off x="1115616" y="3995258"/>
            <a:ext cx="2211747" cy="2066330"/>
          </a:xfrm>
          <a:prstGeom prst="pie">
            <a:avLst>
              <a:gd name="adj1" fmla="val 18861871"/>
              <a:gd name="adj2" fmla="val 16200708"/>
            </a:avLst>
          </a:prstGeom>
          <a:solidFill>
            <a:schemeClr val="bg2">
              <a:lumMod val="25000"/>
            </a:schemeClr>
          </a:solidFill>
          <a:ln w="25400" cap="flat" cmpd="sng" algn="ctr">
            <a:solidFill>
              <a:schemeClr val="bg2">
                <a:lumMod val="25000"/>
              </a:schemeClr>
            </a:solidFill>
            <a:prstDash val="solid"/>
          </a:ln>
          <a:effectLst/>
        </p:spPr>
        <p:txBody>
          <a:bodyPr rtlCol="0" anchor="ctr"/>
          <a:lstStyle/>
          <a:p>
            <a:pPr lvl="0" algn="ctr">
              <a:defRPr/>
            </a:pPr>
            <a:endParaRPr lang="en-US" kern="0" dirty="0" smtClean="0">
              <a:solidFill>
                <a:schemeClr val="bg1"/>
              </a:solidFill>
              <a:latin typeface="Calibri"/>
            </a:endParaRPr>
          </a:p>
          <a:p>
            <a:pPr lvl="0" algn="ctr">
              <a:defRPr/>
            </a:pPr>
            <a:r>
              <a:rPr lang="en-US" b="1" kern="0" dirty="0" smtClean="0">
                <a:solidFill>
                  <a:schemeClr val="bg1"/>
                </a:solidFill>
                <a:latin typeface="Segoe UI" pitchFamily="34" charset="0"/>
                <a:ea typeface="Segoe UI" pitchFamily="34" charset="0"/>
                <a:cs typeface="Segoe UI" pitchFamily="34" charset="0"/>
              </a:rPr>
              <a:t>Expenditure </a:t>
            </a:r>
            <a:endParaRPr lang="en-US" b="1" kern="0" dirty="0">
              <a:solidFill>
                <a:schemeClr val="bg1"/>
              </a:solidFill>
              <a:latin typeface="Segoe UI" pitchFamily="34" charset="0"/>
              <a:ea typeface="Segoe UI" pitchFamily="34" charset="0"/>
              <a:cs typeface="Segoe UI" pitchFamily="34" charset="0"/>
            </a:endParaRPr>
          </a:p>
        </p:txBody>
      </p:sp>
      <p:sp>
        <p:nvSpPr>
          <p:cNvPr id="39" name="TextBox 38"/>
          <p:cNvSpPr txBox="1"/>
          <p:nvPr/>
        </p:nvSpPr>
        <p:spPr>
          <a:xfrm>
            <a:off x="2247176" y="4217399"/>
            <a:ext cx="2460620" cy="307777"/>
          </a:xfrm>
          <a:prstGeom prst="rect">
            <a:avLst/>
          </a:prstGeom>
          <a:noFill/>
        </p:spPr>
        <p:txBody>
          <a:bodyPr wrap="square" rtlCol="0">
            <a:spAutoFit/>
          </a:bodyPr>
          <a:lstStyle/>
          <a:p>
            <a:r>
              <a:rPr lang="en-TT" sz="1400" b="1" dirty="0" smtClean="0">
                <a:solidFill>
                  <a:schemeClr val="bg1"/>
                </a:solidFill>
                <a:latin typeface="Segoe UI" pitchFamily="34" charset="0"/>
                <a:ea typeface="Segoe UI" pitchFamily="34" charset="0"/>
                <a:cs typeface="Segoe UI" pitchFamily="34" charset="0"/>
              </a:rPr>
              <a:t>10%</a:t>
            </a:r>
            <a:endParaRPr lang="en-TT" sz="1400" b="1" dirty="0">
              <a:solidFill>
                <a:schemeClr val="bg1"/>
              </a:solidFill>
              <a:latin typeface="Segoe UI" pitchFamily="34" charset="0"/>
              <a:ea typeface="Segoe UI" pitchFamily="34" charset="0"/>
              <a:cs typeface="Segoe UI" pitchFamily="34" charset="0"/>
            </a:endParaRPr>
          </a:p>
        </p:txBody>
      </p:sp>
      <p:grpSp>
        <p:nvGrpSpPr>
          <p:cNvPr id="4" name="Group 3"/>
          <p:cNvGrpSpPr/>
          <p:nvPr/>
        </p:nvGrpSpPr>
        <p:grpSpPr>
          <a:xfrm>
            <a:off x="5282123" y="1633305"/>
            <a:ext cx="2705100" cy="2300288"/>
            <a:chOff x="5282123" y="1633305"/>
            <a:chExt cx="2705100" cy="2300288"/>
          </a:xfrm>
        </p:grpSpPr>
        <p:grpSp>
          <p:nvGrpSpPr>
            <p:cNvPr id="5" name="Group 4"/>
            <p:cNvGrpSpPr/>
            <p:nvPr/>
          </p:nvGrpSpPr>
          <p:grpSpPr>
            <a:xfrm>
              <a:off x="5282123" y="1633305"/>
              <a:ext cx="2705100" cy="2300288"/>
              <a:chOff x="9612560" y="228835"/>
              <a:chExt cx="2705100" cy="2300288"/>
            </a:xfrm>
          </p:grpSpPr>
          <p:pic>
            <p:nvPicPr>
              <p:cNvPr id="1028" name="Picture 4" descr="C:\Users\User1\Downloads\animated-clock-image-000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07922" y="228835"/>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http://www.gaykamloops.ca/images/Icon%20Images/Volunteer-Ic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2560" y="586023"/>
                <a:ext cx="2705100" cy="19431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975564" y="3386501"/>
              <a:ext cx="1207382" cy="338554"/>
            </a:xfrm>
            <a:prstGeom prst="rect">
              <a:avLst/>
            </a:prstGeom>
            <a:noFill/>
          </p:spPr>
          <p:txBody>
            <a:bodyPr wrap="none" rtlCol="0">
              <a:spAutoFit/>
            </a:bodyPr>
            <a:lstStyle/>
            <a:p>
              <a:r>
                <a:rPr lang="en-US" sz="1600" dirty="0" smtClean="0"/>
                <a:t>136 hours</a:t>
              </a:r>
              <a:endParaRPr lang="en-US" sz="1600" dirty="0"/>
            </a:p>
          </p:txBody>
        </p:sp>
      </p:grpSp>
      <p:grpSp>
        <p:nvGrpSpPr>
          <p:cNvPr id="7" name="Group 6"/>
          <p:cNvGrpSpPr/>
          <p:nvPr/>
        </p:nvGrpSpPr>
        <p:grpSpPr>
          <a:xfrm>
            <a:off x="4351648" y="4087994"/>
            <a:ext cx="4216605" cy="1983816"/>
            <a:chOff x="4351648" y="4087994"/>
            <a:chExt cx="4216605" cy="1983816"/>
          </a:xfrm>
        </p:grpSpPr>
        <p:grpSp>
          <p:nvGrpSpPr>
            <p:cNvPr id="25" name="Group 24"/>
            <p:cNvGrpSpPr/>
            <p:nvPr/>
          </p:nvGrpSpPr>
          <p:grpSpPr>
            <a:xfrm>
              <a:off x="4351648" y="4087994"/>
              <a:ext cx="3891074" cy="1911938"/>
              <a:chOff x="5013147" y="4149080"/>
              <a:chExt cx="3543415" cy="2010543"/>
            </a:xfrm>
          </p:grpSpPr>
          <p:pic>
            <p:nvPicPr>
              <p:cNvPr id="26"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448" t="10000" r="37793" b="20667"/>
              <a:stretch/>
            </p:blipFill>
            <p:spPr bwMode="auto">
              <a:xfrm>
                <a:off x="5013147" y="4149080"/>
                <a:ext cx="2101204" cy="201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8449" y="4446984"/>
                <a:ext cx="14081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6588224" y="5733256"/>
              <a:ext cx="1980029" cy="338554"/>
            </a:xfrm>
            <a:prstGeom prst="rect">
              <a:avLst/>
            </a:prstGeom>
            <a:noFill/>
          </p:spPr>
          <p:txBody>
            <a:bodyPr wrap="none" rtlCol="0">
              <a:spAutoFit/>
            </a:bodyPr>
            <a:lstStyle/>
            <a:p>
              <a:r>
                <a:rPr lang="en-US" sz="1600" dirty="0" smtClean="0"/>
                <a:t>Trainer Evaluation</a:t>
              </a:r>
              <a:endParaRPr lang="en-US" sz="1600" dirty="0"/>
            </a:p>
          </p:txBody>
        </p:sp>
      </p:grpSp>
    </p:spTree>
    <p:extLst>
      <p:ext uri="{BB962C8B-B14F-4D97-AF65-F5344CB8AC3E}">
        <p14:creationId xmlns:p14="http://schemas.microsoft.com/office/powerpoint/2010/main" val="264921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heel(1)">
                                      <p:cBhvr>
                                        <p:cTn id="25" dur="2000"/>
                                        <p:tgtEl>
                                          <p:spTgt spid="4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heel(1)">
                                      <p:cBhvr>
                                        <p:cTn id="28" dur="2000"/>
                                        <p:tgtEl>
                                          <p:spTgt spid="4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9737" y="548680"/>
            <a:ext cx="6120680" cy="707886"/>
          </a:xfrm>
          <a:prstGeom prst="rect">
            <a:avLst/>
          </a:prstGeom>
        </p:spPr>
        <p:txBody>
          <a:bodyPr wrap="square">
            <a:spAutoFit/>
          </a:bodyPr>
          <a:lstStyle/>
          <a:p>
            <a:pPr algn="ctr">
              <a:spcBef>
                <a:spcPct val="0"/>
              </a:spcBef>
              <a:buClr>
                <a:srgbClr val="2DA2BF"/>
              </a:buClr>
              <a:buSzPct val="68000"/>
            </a:pPr>
            <a:r>
              <a:rPr lang="en-TT" sz="4000" b="1" dirty="0" smtClean="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rPr>
              <a:t>Innovation  </a:t>
            </a:r>
            <a:endParaRPr lang="en-TT" sz="4000" b="1" dirty="0">
              <a:solidFill>
                <a:schemeClr val="bg2">
                  <a:lumMod val="25000"/>
                </a:schemeClr>
              </a:solidFill>
              <a:effectLst>
                <a:outerShdw blurRad="31750" dist="25400" dir="5400000" algn="tl" rotWithShape="0">
                  <a:srgbClr val="000000">
                    <a:alpha val="25000"/>
                  </a:srgbClr>
                </a:outerShdw>
              </a:effectLst>
              <a:latin typeface="Segoe UI" pitchFamily="34" charset="0"/>
              <a:ea typeface="Segoe UI" pitchFamily="34" charset="0"/>
              <a:cs typeface="Segoe UI" pitchFamily="34" charset="0"/>
            </a:endParaRPr>
          </a:p>
        </p:txBody>
      </p:sp>
      <p:pic>
        <p:nvPicPr>
          <p:cNvPr id="2058" name="Picture 10" descr="\\MACHINE2\CoteelUserDa\COTEEL IMAGES\HSE INITIATIVES\HSE INITIATIVES 2014\BEACH WATER SAFETY AT SCHOOLS\101_13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21" t="24000"/>
          <a:stretch/>
        </p:blipFill>
        <p:spPr bwMode="auto">
          <a:xfrm>
            <a:off x="4529551" y="1561925"/>
            <a:ext cx="4153623" cy="208229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89072" y="1636737"/>
            <a:ext cx="8371345" cy="4106250"/>
            <a:chOff x="389072" y="1636737"/>
            <a:chExt cx="8371345" cy="4106250"/>
          </a:xfrm>
        </p:grpSpPr>
        <p:pic>
          <p:nvPicPr>
            <p:cNvPr id="2052" name="Picture 4" descr="\\MACHINE2\CoteelUserDa\COTEEL IMAGES\HSE INITIATIVES\HSE INITIATIVES 2014\BEACH WATER SAFETY AT SCHOOLS\101_13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86" b="7067"/>
            <a:stretch/>
          </p:blipFill>
          <p:spPr bwMode="auto">
            <a:xfrm>
              <a:off x="395536" y="1636737"/>
              <a:ext cx="3528392" cy="20208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MACHINE2\CoteelUserDa\COTEEL IMAGES\HSE INITIATIVES\HSE INITIATIVES 2014\BEACH WATER SAFETY AT SCHOOLS\101_14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72" y="3906953"/>
              <a:ext cx="4026024" cy="183603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MACHINE2\CoteelUserDa\COTEEL IMAGES\HSE INITIATIVES\HSE INITIATIVES 2014\BEACH WATER SAFETY AT SCHOOLS\101_145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41" t="35771" b="14552"/>
            <a:stretch/>
          </p:blipFill>
          <p:spPr bwMode="auto">
            <a:xfrm>
              <a:off x="4644008" y="3926958"/>
              <a:ext cx="4116409" cy="181602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764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4023</TotalTime>
  <Words>1706</Words>
  <Application>Microsoft Office PowerPoint</Application>
  <PresentationFormat>On-screen Show (4:3)</PresentationFormat>
  <Paragraphs>147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in Stature, but not Small in Heart.  The Secret to our Success”</dc:title>
  <dc:creator>Shal</dc:creator>
  <cp:lastModifiedBy>Shal </cp:lastModifiedBy>
  <cp:revision>210</cp:revision>
  <cp:lastPrinted>2015-01-09T14:30:15Z</cp:lastPrinted>
  <dcterms:created xsi:type="dcterms:W3CDTF">2014-12-18T13:08:33Z</dcterms:created>
  <dcterms:modified xsi:type="dcterms:W3CDTF">2015-05-21T14:36:53Z</dcterms:modified>
</cp:coreProperties>
</file>