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72" r:id="rId3"/>
  </p:sldMasterIdLst>
  <p:notesMasterIdLst>
    <p:notesMasterId r:id="rId60"/>
  </p:notesMasterIdLst>
  <p:sldIdLst>
    <p:sldId id="382" r:id="rId4"/>
    <p:sldId id="383" r:id="rId5"/>
    <p:sldId id="384" r:id="rId6"/>
    <p:sldId id="256" r:id="rId7"/>
    <p:sldId id="305" r:id="rId8"/>
    <p:sldId id="302" r:id="rId9"/>
    <p:sldId id="341" r:id="rId10"/>
    <p:sldId id="289" r:id="rId11"/>
    <p:sldId id="339" r:id="rId12"/>
    <p:sldId id="340" r:id="rId13"/>
    <p:sldId id="290" r:id="rId14"/>
    <p:sldId id="342" r:id="rId15"/>
    <p:sldId id="371" r:id="rId16"/>
    <p:sldId id="291" r:id="rId17"/>
    <p:sldId id="370" r:id="rId18"/>
    <p:sldId id="293" r:id="rId19"/>
    <p:sldId id="308" r:id="rId20"/>
    <p:sldId id="332" r:id="rId21"/>
    <p:sldId id="331" r:id="rId22"/>
    <p:sldId id="333" r:id="rId23"/>
    <p:sldId id="323" r:id="rId24"/>
    <p:sldId id="307" r:id="rId25"/>
    <p:sldId id="350" r:id="rId26"/>
    <p:sldId id="379" r:id="rId27"/>
    <p:sldId id="372" r:id="rId28"/>
    <p:sldId id="381" r:id="rId29"/>
    <p:sldId id="351" r:id="rId30"/>
    <p:sldId id="352" r:id="rId31"/>
    <p:sldId id="320" r:id="rId32"/>
    <p:sldId id="375" r:id="rId33"/>
    <p:sldId id="361" r:id="rId34"/>
    <p:sldId id="359" r:id="rId35"/>
    <p:sldId id="376" r:id="rId36"/>
    <p:sldId id="360" r:id="rId37"/>
    <p:sldId id="354" r:id="rId38"/>
    <p:sldId id="355" r:id="rId39"/>
    <p:sldId id="356" r:id="rId40"/>
    <p:sldId id="357" r:id="rId41"/>
    <p:sldId id="326" r:id="rId42"/>
    <p:sldId id="327" r:id="rId43"/>
    <p:sldId id="321" r:id="rId44"/>
    <p:sldId id="322" r:id="rId45"/>
    <p:sldId id="343" r:id="rId46"/>
    <p:sldId id="346" r:id="rId47"/>
    <p:sldId id="373" r:id="rId48"/>
    <p:sldId id="377" r:id="rId49"/>
    <p:sldId id="378" r:id="rId50"/>
    <p:sldId id="310" r:id="rId51"/>
    <p:sldId id="311" r:id="rId52"/>
    <p:sldId id="330" r:id="rId53"/>
    <p:sldId id="334" r:id="rId54"/>
    <p:sldId id="312" r:id="rId55"/>
    <p:sldId id="295" r:id="rId56"/>
    <p:sldId id="296" r:id="rId57"/>
    <p:sldId id="283" r:id="rId58"/>
    <p:sldId id="28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473" autoAdjust="0"/>
  </p:normalViewPr>
  <p:slideViewPr>
    <p:cSldViewPr snapToGrid="0">
      <p:cViewPr>
        <p:scale>
          <a:sx n="100" d="100"/>
          <a:sy n="100" d="100"/>
        </p:scale>
        <p:origin x="-900" y="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64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8"/>
    </p:cViewPr>
  </p:sorterViewPr>
  <p:notesViewPr>
    <p:cSldViewPr snapToGrid="0">
      <p:cViewPr varScale="1">
        <p:scale>
          <a:sx n="67" d="100"/>
          <a:sy n="67" d="100"/>
        </p:scale>
        <p:origin x="-247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64C2BA-9E3A-4348-A962-AF63BDEB88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1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4C2BA-9E3A-4348-A962-AF63BDEB88B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1F0B4E0-55B8-47F2-ADA1-D957B6188F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8A27B-6BDB-4056-949B-D03EB0F7BB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FB861-ECED-4131-BDAA-1C83389F0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0005F58-C152-49A4-932A-20561661E9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8D463-BF1A-41B2-9311-97B8F29A80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624B-17F1-48E7-9F44-CDC3455F52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D67EB-28D6-4991-9A9F-085F59539E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4FBBF-CA45-4056-92E3-5BA50F5995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20E28-4E53-4DF8-B700-F60E90ABDC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5F82F-34B8-4F3C-ABEE-A94A59D1E2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FFF3B-7440-4831-BB8C-4445EA6753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1A905-9D58-49DC-9FBF-C1EF20B87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0FB6A-5E10-428E-855D-C25E89D90D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CDFE6-6D6E-4F4C-9C52-E3149E4926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6A304-9CCE-45C4-92D4-38424AACD2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1F0B4E0-55B8-47F2-ADA1-D957B6188F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01A905-9D58-49DC-9FBF-C1EF20B87B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EDDC1-F217-4EBE-8A71-A950D3EB3F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25B63F-B94D-486C-A9B2-B0BFED952F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9A28E-B44D-4F39-886B-573005177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95AEE2-C2DA-4BFA-BB63-22CE72AC2A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04F704-8F7A-4226-BC48-6B4B3A930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EDDC1-F217-4EBE-8A71-A950D3EB3F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E3C871-4B58-4AEB-B217-A92D6972D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2EEBDB9-D16B-4593-BD74-7B98B1CB3B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8A27B-6BDB-4056-949B-D03EB0F7B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0FB861-ECED-4131-BDAA-1C83389F0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5B63F-B94D-486C-A9B2-B0BFED952F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9A28E-B44D-4F39-886B-5730051773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5AEE2-C2DA-4BFA-BB63-22CE72AC2A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4F704-8F7A-4226-BC48-6B4B3A9300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3C871-4B58-4AEB-B217-A92D6972D0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EBDB9-D16B-4593-BD74-7B98B1CB3B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A12999-F310-4178-A06B-B175FEA9810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D10AC4-19A4-450E-87DD-F8A7FA66F1F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1A12999-F310-4178-A06B-B175FEA98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hyperlink" Target="http://www.partridgeshadleigh.co.uk/catalog/images/0629_1_12_plug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tt/imgres?q=drift+bamboo&amp;hl=en&amp;rlz=1R2ADRA_enTT479&amp;biw=1440&amp;bih=734&amp;tbm=isch&amp;tbnid=p6K0LM-2Vz6KBM:&amp;imgrefurl=http://www.flickr.com/photos/kk4you/2929215048/&amp;docid=YPCYGeQBgwee7M&amp;itg=1&amp;imgurl=http://farm4.staticflickr.com/3038/2929215048_574b1cc33a_z.jpg&amp;w=640&amp;h=428&amp;ei=bO8GUKKkKoX28gTSheDIBw&amp;zoom=1&amp;iact=hc&amp;vpx=332&amp;vpy=149&amp;dur=258&amp;hovh=183&amp;hovw=275&amp;tx=141&amp;ty=91&amp;sig=115023982153918605545&amp;page=1&amp;tbnh=126&amp;tbnw=168&amp;start=0&amp;ndsp=32&amp;ved=1t:429,r:1,s:0,i:7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day.co.tt/galeria/2008-12-29-FRONT-1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0.gif"/><Relationship Id="rId3" Type="http://schemas.openxmlformats.org/officeDocument/2006/relationships/image" Target="../media/image61.jpeg"/><Relationship Id="rId7" Type="http://schemas.openxmlformats.org/officeDocument/2006/relationships/image" Target="../media/image65.gif"/><Relationship Id="rId12" Type="http://schemas.openxmlformats.org/officeDocument/2006/relationships/image" Target="../media/image69.gif"/><Relationship Id="rId17" Type="http://schemas.openxmlformats.org/officeDocument/2006/relationships/image" Target="../media/image73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gif"/><Relationship Id="rId11" Type="http://schemas.openxmlformats.org/officeDocument/2006/relationships/image" Target="../media/image68.gif"/><Relationship Id="rId5" Type="http://schemas.openxmlformats.org/officeDocument/2006/relationships/image" Target="../media/image63.gif"/><Relationship Id="rId15" Type="http://schemas.openxmlformats.org/officeDocument/2006/relationships/image" Target="../media/image72.gif"/><Relationship Id="rId10" Type="http://schemas.openxmlformats.org/officeDocument/2006/relationships/image" Target="../media/image16.gif"/><Relationship Id="rId4" Type="http://schemas.openxmlformats.org/officeDocument/2006/relationships/image" Target="../media/image62.gif"/><Relationship Id="rId9" Type="http://schemas.openxmlformats.org/officeDocument/2006/relationships/image" Target="../media/image67.gif"/><Relationship Id="rId14" Type="http://schemas.openxmlformats.org/officeDocument/2006/relationships/image" Target="../media/image7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hyperlink" Target="http://www.hoop-d.com/resources/Innertube.jpg" TargetMode="Externa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ne-knowledge.com/general/how-rip-currents-work.html/attachment/ripcurrentcloseu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gif"/><Relationship Id="rId5" Type="http://schemas.openxmlformats.org/officeDocument/2006/relationships/image" Target="../media/image71.gif"/><Relationship Id="rId4" Type="http://schemas.openxmlformats.org/officeDocument/2006/relationships/image" Target="../media/image72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tt/imgres?imgurl=http://4.bp.blogspot.com/_txqHwDQ3w68/TEOKqpCA9TI/AAAAAAAAA8Q/POifQez68P8/s1600/eBay+006a.jpg&amp;imgrefurl=http://karensfineart.blogspot.com/2010_07_01_archive.html&amp;usg=__Wiy8Im1ZuWumKFjzRhi2lgP-kS0=&amp;h=800&amp;w=629&amp;sz=156&amp;hl=en&amp;start=56&amp;zoom=1&amp;tbnid=z2UheR21Pa3PBM:&amp;tbnh=168&amp;tbnw=132&amp;ei=MijuTeb1AYO8sQPZ4ZiZAw&amp;prev=/search?q=missing+child+at+beach&amp;hl=en&amp;sa=G&amp;biw=1263&amp;bih=1001&amp;gbv=2&amp;tbm=isch&amp;itbs=1&amp;iact=rc&amp;dur=110&amp;page=3&amp;ndsp=29&amp;ved=1t:429,r:13,s:56&amp;tx=67&amp;ty=38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hyperlink" Target="http://images.search.yahoo.com/images/view;_ylt=A0PDoYAgKBBQ.woArSiJzbkF;_ylu=X3oDMTBlMTQ4cGxyBHNlYwNzcgRzbGsDaW1n?back=http://images.search.yahoo.com/search/images?p=water+safety+signs&amp;sado=1&amp;n=30&amp;ei=utf-8&amp;fr=yfp-t-521&amp;fr2=sg-gac&amp;tab=organic&amp;ri=4&amp;w=301&amp;h=400&amp;imgurl=www.safety-selector.co.uk/images/WSS01AR%20-%20Water%20Safety%20Signs.jpg&amp;rurl=http://www.safety-selector.co.uk/safety-signs/water-safety-signs&amp;size=26.4+KB&amp;name=Safety+Selector+-+Safety+Signs+-+Water+Safety+Signs&amp;p=water+safety+signs&amp;oid=f6c096dcc8606da90254333bfd0cd0da&amp;fr2=sg-gac&amp;fr=yfp-t-521&amp;tt=Safety+Selector+-+Safety+Signs+-+Water+Safety+Signs&amp;b=0&amp;ni=128&amp;no=4&amp;ts=&amp;tab=organic&amp;sigr=1200go36r&amp;sigb=13vc8eni9&amp;sigi=1299j6ujp&amp;.crumb=cX1JwFRjREr" TargetMode="External"/><Relationship Id="rId7" Type="http://schemas.openxmlformats.org/officeDocument/2006/relationships/hyperlink" Target="http://images.search.yahoo.com/images/view;_ylt=A0PDoYCOKBBQNQQA5fOJzbkF;_ylu=X3oDMTBlMTQ4cGxyBHNlYwNzcgRzbGsDaW1n?back=http://images.search.yahoo.com/search/images?p=water+safety+signs&amp;sado=1&amp;n=30&amp;ei=utf-8&amp;fr=yfp-t-521&amp;fr2=sg-gac&amp;tab=organic&amp;ri=87&amp;w=408&amp;h=547&amp;imgurl=static.seton.net.au/media/catalog/product/cache/1/image/5e06319eda06f020e43594a9c230972d/S8261.jpg&amp;rurl=http://www.seton.net.au/signs-labels/safety-signs/water-safety-signs/water-safety-signs-aussie-no-pushing-s8261.html&amp;size=28.3+KB&amp;name=Water+Safety+Signs+-Aussie+-+No+Pushing+-+Water+Safety+Signs+-+Safety+...&amp;p=water+safety+signs&amp;oid=76ee11e02fed6f35a08327b55c08a40f&amp;fr2=sg-gac&amp;fr=yfp-t-521&amp;tt=Water+Safety+Signs+-Aussie+-+No+Pushing+-+Water+Safety+Signs+-+Safety+...&amp;b=61&amp;ni=120&amp;no=87&amp;ts=&amp;tab=organic&amp;sigr=13kv0gi0q&amp;sigb=140ld3q40&amp;sigi=132kkp38r&amp;.crumb=cX1JwFRjREr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jpeg"/><Relationship Id="rId5" Type="http://schemas.openxmlformats.org/officeDocument/2006/relationships/hyperlink" Target="http://images.search.yahoo.com/images/view;_ylt=A0PDoYAgKBBQ.woAuiiJzbkF;_ylu=X3oDMTBlMTQ4cGxyBHNlYwNzcgRzbGsDaW1n?back=http://images.search.yahoo.com/search/images?p=water+safety+signs&amp;sado=1&amp;n=30&amp;ei=utf-8&amp;fr=yfp-t-521&amp;fr2=sg-gac&amp;tab=organic&amp;ri=17&amp;w=414&amp;h=555&amp;imgurl=static.seton.net.au/media/catalog/product/cache/1/image/5e06319eda06f020e43594a9c230972d/S8026.jpg&amp;rurl=http://www.seton.net.au/signs-labels/safety-signs/water-safety-signs/water-safety-signs-sewage-outlet-w-picto-s8026.html&amp;size=27.3+KB&amp;name=...+Water+Safety+Signs+-+Safety+Signs+-+Signs+&amp;amp;+Labels+-+Safety+Equipment&amp;p=water+safety+signs&amp;oid=b9a988a6c892b6bda5ca274597385df7&amp;fr2=sg-gac&amp;fr=yfp-t-521&amp;tt=...+Water+Safety+Signs+-+Safety+Signs+-+Signs+&amp;amp;+Labels+-+Safety+Equipment&amp;b=0&amp;ni=128&amp;no=17&amp;ts=&amp;tab=organic&amp;sigr=13ojsg8pi&amp;sigb=140fuil8j&amp;sigi=1323c247l&amp;.crumb=cX1JwFRjREr" TargetMode="External"/><Relationship Id="rId10" Type="http://schemas.openxmlformats.org/officeDocument/2006/relationships/image" Target="../media/image97.jpeg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7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farm1.static.flickr.com/152/334734698_0683587fab_o.jpg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jpeg"/><Relationship Id="rId4" Type="http://schemas.openxmlformats.org/officeDocument/2006/relationships/hyperlink" Target="http://www.allaboutyou.com/?module=images&amp;func=display&amp;fileId=61476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hyperlink" Target="http://images.search.yahoo.com/images/view;_ylt=A0PDoKtEMRBQEVYAcHCJzbkF;_ylu=X3oDMTBlMTQ4cGxyBHNlYwNzcgRzbGsDaW1n?back=http://images.search.yahoo.com/search/images?p=staying+with+children+around+water&amp;n=30&amp;ei=utf-8&amp;y=Search&amp;fr=yfp-t-521&amp;tab=organic&amp;ri=81&amp;w=200&amp;h=163&amp;imgurl=www.vcuhealth.org/virginiasafekids/images/water1.jpg&amp;rurl=http://www.vcuhealth.org/virginiasafekids/education/watersafety.html&amp;size=12+KB&amp;name=Children+can+drown+in+as+little+as+one+inch+of+water,+so+they+are+...&amp;p=staying+with+children+around+water&amp;oid=c5c113ed40e2a29e570748fa8d74e628&amp;fr2=&amp;fr=yfp-t-521&amp;tt=Children+can+drown+in+as+little+as+one+inch+of+water,+so+they+are+...&amp;b=61&amp;ni=128&amp;no=81&amp;ts=&amp;tab=organic&amp;sigr=1248hdg0d&amp;sigb=1470us7p2&amp;sigi=11khipu16&amp;.crumb=cX1JwFRjR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johnbokma.com/mexit/2006/07/05/fish-tank-with-guppies.jp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1\AppData\Local\Microsoft\Windows\Temporary Internet Files\Content.IE5\9QSEG9Q9\MP900427792[1]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7952" y="-27384"/>
            <a:ext cx="7548464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T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 </a:t>
            </a:r>
            <a:r>
              <a:rPr lang="en-TT" sz="4400" b="1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HSE</a:t>
            </a:r>
            <a:r>
              <a:rPr lang="en-TT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TT" sz="4400" b="1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Initiative </a:t>
            </a:r>
            <a:r>
              <a:rPr lang="en-TT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</a:p>
          <a:p>
            <a:pPr algn="ctr"/>
            <a:r>
              <a:rPr lang="en-TT" sz="44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COTEEL</a:t>
            </a:r>
          </a:p>
          <a:p>
            <a:pPr algn="ctr">
              <a:lnSpc>
                <a:spcPct val="150000"/>
              </a:lnSpc>
            </a:pPr>
            <a:r>
              <a:rPr lang="en-TT" sz="32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collaboration with </a:t>
            </a:r>
          </a:p>
          <a:p>
            <a:pPr algn="ctr">
              <a:lnSpc>
                <a:spcPct val="150000"/>
              </a:lnSpc>
            </a:pPr>
            <a:r>
              <a:rPr lang="en-TT" sz="3200" u="sng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Ministry of Tourism: Life Guard Services </a:t>
            </a:r>
            <a:endParaRPr lang="en-TT" sz="1100" dirty="0" smtClean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TT" sz="32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Presents </a:t>
            </a:r>
            <a:endParaRPr lang="en-TT" sz="3200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TT" sz="54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WATER SAFETY </a:t>
            </a:r>
            <a:endParaRPr lang="en-TT" sz="5400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4" y="6039800"/>
            <a:ext cx="1445604" cy="701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1225" y="632950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T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May 23</a:t>
            </a:r>
            <a:r>
              <a:rPr lang="en-TT" b="1" baseline="30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rd</a:t>
            </a:r>
            <a:r>
              <a:rPr lang="en-TT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2014</a:t>
            </a:r>
            <a:endParaRPr lang="en-TT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sylvestera\Pictures\PICTURES FOR SLIDES\1150702-blue-bucket-with-water-soap-and-red-mop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228" y="3247697"/>
            <a:ext cx="4141075" cy="33738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3" name="il_fi" descr="http://www.gfwsheep.com/washingwool/washing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173" y="3323896"/>
            <a:ext cx="4154214" cy="32575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6027" y="2267855"/>
            <a:ext cx="821909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/>
              <a:t>½ buckets of water used for mopping should not be left unattended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966" y="1321924"/>
            <a:ext cx="818755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/>
              <a:t>Washing machines filled with water and not properly covered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5007" y="438072"/>
            <a:ext cx="7567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at Home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457200"/>
            <a:ext cx="8650705" cy="738188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at Home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39788"/>
            <a:ext cx="8226425" cy="5286375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en-US" b="1" dirty="0" smtClean="0"/>
          </a:p>
          <a:p>
            <a:pPr>
              <a:lnSpc>
                <a:spcPct val="80000"/>
              </a:lnSpc>
            </a:pPr>
            <a:endParaRPr lang="en-US" b="1" dirty="0" smtClean="0"/>
          </a:p>
          <a:p>
            <a:pPr>
              <a:lnSpc>
                <a:spcPct val="80000"/>
              </a:lnSpc>
              <a:buNone/>
            </a:pPr>
            <a:endParaRPr lang="en-US" b="1" dirty="0"/>
          </a:p>
        </p:txBody>
      </p:sp>
      <p:pic>
        <p:nvPicPr>
          <p:cNvPr id="9" name="Picture 8" descr="http://t3.gstatic.com/images?q=tbn:ANd9GcQyZ2pjV27iqKS3EbXoV9jyMf9ML1rwNfICMr0mdyJt42mzI0S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962" y="2739563"/>
            <a:ext cx="3977090" cy="379358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3" descr="C:\Users\gachettej\Pictures\wol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1904" y="2817372"/>
            <a:ext cx="1149432" cy="103766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64694" y="1313130"/>
            <a:ext cx="8518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T" sz="2800" b="1" dirty="0" smtClean="0"/>
              <a:t>Always empty and remove inflated pools immediately after use to avoid drowning</a:t>
            </a:r>
            <a:endParaRPr lang="en-TT" sz="2800" b="1" dirty="0"/>
          </a:p>
        </p:txBody>
      </p:sp>
      <p:pic>
        <p:nvPicPr>
          <p:cNvPr id="12" name="il_fi" descr="http://cdn1.iofferphoto.com/img/item/163/934/934/5D6L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754" y="2767263"/>
            <a:ext cx="4322088" cy="3807754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3" name="Picture 2" descr="http://www.amazing-animations.com/animations/cock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2778" y="5126564"/>
            <a:ext cx="1628775" cy="1304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90525"/>
            <a:ext cx="8226425" cy="1143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at Home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4" name="il_fi" descr="http://nunetherlands.files.wordpress.com/2008/11/toto-soiree-toile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33" y="3069885"/>
            <a:ext cx="3790950" cy="352425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Picture 4" descr="C:\Users\Owner\Pictures\animation\oldma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829" y="3009206"/>
            <a:ext cx="1112520" cy="129366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1579" y="1167063"/>
            <a:ext cx="37418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/>
              <a:t>Toilets bowls should be covered and bathroom </a:t>
            </a:r>
          </a:p>
          <a:p>
            <a:pPr>
              <a:buNone/>
            </a:pPr>
            <a:r>
              <a:rPr lang="en-US" sz="2800" b="1" dirty="0" smtClean="0"/>
              <a:t>doors kept locked  </a:t>
            </a:r>
          </a:p>
        </p:txBody>
      </p:sp>
      <p:pic>
        <p:nvPicPr>
          <p:cNvPr id="8" name="Picture 7" descr="http://www.partridgeshadleigh.co.uk/catalog/images/0629_1_12_plug.jpg">
            <a:hlinkClick r:id="rId4" tgtFrame="_blank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3415" y="3862137"/>
            <a:ext cx="3943928" cy="280936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957011" y="2234803"/>
            <a:ext cx="401854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/>
              <a:t>Bathroom plugs should be kept out  of children’s reach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ui_3_5_1_7_1343235014629_405" descr="http://hdwallpaperbackgrounds.com/wp-content/uploads/2012/02/Home-Swimming-Pools-Design-Inspiratio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8011" y="2181727"/>
            <a:ext cx="5943600" cy="396240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9232" y="374668"/>
            <a:ext cx="8253663" cy="1200329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TT" sz="3600" b="1" dirty="0" smtClean="0">
                <a:solidFill>
                  <a:srgbClr val="FFFF00"/>
                </a:solidFill>
              </a:rPr>
              <a:t>WATER SAFETY AT THE SWIMMING POOL</a:t>
            </a:r>
            <a:endParaRPr lang="en-TT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02817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Water Safety at the Swimming Pool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14400"/>
            <a:ext cx="8226425" cy="566189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Ensure all pool hygiene requirements are met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Read and adhere to all pool rules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The depth of the pool should be clearly marked at both ends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6" descr="Swimming p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214" y="3288850"/>
            <a:ext cx="4316269" cy="31003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0531" y="3380720"/>
            <a:ext cx="4032466" cy="29083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sylvestera\Pictures\bird19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666" y="3235543"/>
            <a:ext cx="952500" cy="933450"/>
          </a:xfrm>
          <a:prstGeom prst="rect">
            <a:avLst/>
          </a:prstGeom>
          <a:noFill/>
        </p:spPr>
      </p:pic>
      <p:pic>
        <p:nvPicPr>
          <p:cNvPr id="90114" name="Picture 2" descr="C:\Users\gachettej\Pictures\Parrot_in_cag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1155" y="783306"/>
            <a:ext cx="914400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134724"/>
            <a:ext cx="8494295" cy="748145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Water Safety at the Swimming Pool 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22" y="893379"/>
            <a:ext cx="8226425" cy="5692148"/>
          </a:xfrm>
        </p:spPr>
        <p:txBody>
          <a:bodyPr/>
          <a:lstStyle/>
          <a:p>
            <a:pPr lvl="0"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Precautions to be taken: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/>
              <a:t>Supervise children in, on or near water.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/>
              <a:t>Fence home pools and include self-closing gates. </a:t>
            </a:r>
          </a:p>
          <a:p>
            <a:pPr lvl="0"/>
            <a:endParaRPr lang="en-US" b="1" dirty="0" smtClean="0"/>
          </a:p>
          <a:p>
            <a:pPr>
              <a:buNone/>
            </a:pPr>
            <a:endParaRPr lang="en-US" b="1" dirty="0" smtClean="0"/>
          </a:p>
        </p:txBody>
      </p:sp>
      <p:pic>
        <p:nvPicPr>
          <p:cNvPr id="81921" name="Picture 1" descr="C:\Users\sylvestera\Pictures\PICTURES FOR SLIDES\$(KGrHqR,!joE2IP2E8ufBNjm5SlrGg~~_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4758" y="2490537"/>
            <a:ext cx="5630779" cy="4148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89089" name="Picture 1" descr="C:\Users\gachettej\Pictures\hello_bir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7102" y="2345155"/>
            <a:ext cx="1028700" cy="72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44" y="190555"/>
            <a:ext cx="8226425" cy="67670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Danger of Diving into Swimming  Pools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830317"/>
            <a:ext cx="8226425" cy="5727501"/>
          </a:xfrm>
        </p:spPr>
        <p:txBody>
          <a:bodyPr/>
          <a:lstStyle/>
          <a:p>
            <a:pPr>
              <a:lnSpc>
                <a:spcPct val="135000"/>
              </a:lnSpc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Note:</a:t>
            </a:r>
            <a:r>
              <a:rPr lang="en-US" sz="2800" b="1" dirty="0" smtClean="0"/>
              <a:t>  </a:t>
            </a:r>
            <a:r>
              <a:rPr lang="en-US" b="1" dirty="0" smtClean="0"/>
              <a:t>In clear pools, the depths of the water may </a:t>
            </a:r>
          </a:p>
          <a:p>
            <a:pPr>
              <a:lnSpc>
                <a:spcPct val="135000"/>
              </a:lnSpc>
              <a:buNone/>
            </a:pPr>
            <a:r>
              <a:rPr lang="en-US" b="1" dirty="0" smtClean="0"/>
              <a:t>deceive you.  Incompetent divers may hit their head on </a:t>
            </a:r>
          </a:p>
          <a:p>
            <a:pPr>
              <a:lnSpc>
                <a:spcPct val="135000"/>
              </a:lnSpc>
              <a:buNone/>
            </a:pPr>
            <a:r>
              <a:rPr lang="en-US" b="1" dirty="0" smtClean="0"/>
              <a:t>the pool bottom</a:t>
            </a:r>
          </a:p>
          <a:p>
            <a:pPr>
              <a:lnSpc>
                <a:spcPct val="135000"/>
              </a:lnSpc>
              <a:buNone/>
            </a:pP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7" descr="Dangerous div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5232" y="2671011"/>
            <a:ext cx="6169020" cy="393847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5" name="Picture 2" descr="C:\Users\gachettej\Pictures\swimmer_warming_up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006" y="3693695"/>
            <a:ext cx="2380657" cy="253866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ivingstona\Pictures\animation\ANIMATION\79941031_8TlOMoO3_IMG_5654ani4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861" y="1756611"/>
            <a:ext cx="6789918" cy="4704347"/>
          </a:xfrm>
          <a:prstGeom prst="rect">
            <a:avLst/>
          </a:prstGeom>
          <a:noFill/>
          <a:ln w="57150">
            <a:solidFill>
              <a:srgbClr val="FFCCCC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5274" y="409074"/>
            <a:ext cx="8033084" cy="762000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WATER SAFETY AT RIVERS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6137" y="231228"/>
            <a:ext cx="7104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6FF33"/>
                </a:solidFill>
              </a:rPr>
              <a:t>Water Safety at Rivers 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861850" y="5473005"/>
            <a:ext cx="75884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FFFF00"/>
                </a:solidFill>
              </a:rPr>
              <a:t>Beware of submerged objects, such as; trees, branches, rocks and discarded rubbish.</a:t>
            </a:r>
          </a:p>
        </p:txBody>
      </p:sp>
      <p:pic>
        <p:nvPicPr>
          <p:cNvPr id="5" name="rg_hi" descr="http://t0.gstatic.com/images?q=tbn:ANd9GcSj3BA3iMp3FVjR4xGDveHXn53a8uRDVB-vY8rwUkIFkGWydKEjR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725" y="1070812"/>
            <a:ext cx="6436895" cy="416292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50" name="Picture 2" descr="C:\Users\gachettej\Pictures\animal-graphics-frogs-41622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61443">
            <a:off x="4465267" y="3129088"/>
            <a:ext cx="765743" cy="765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www.tesaf.unipd.it/people/dagostino/Immagini/Idrologi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159" y="945931"/>
            <a:ext cx="6810703" cy="463506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77159" y="5745796"/>
            <a:ext cx="7189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</a:rPr>
              <a:t>STAY AWAY!  </a:t>
            </a:r>
            <a:r>
              <a:rPr lang="en-US" sz="2800" b="1" dirty="0" smtClean="0">
                <a:solidFill>
                  <a:srgbClr val="FFC000"/>
                </a:solidFill>
              </a:rPr>
              <a:t>Fast-flowing water is very dangerous.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857284" y="212654"/>
            <a:ext cx="75043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6FF33"/>
                </a:solidFill>
              </a:rPr>
              <a:t>Water Safety at Rivers </a:t>
            </a:r>
            <a:endParaRPr lang="en-US" sz="4000" dirty="0"/>
          </a:p>
        </p:txBody>
      </p:sp>
      <p:pic>
        <p:nvPicPr>
          <p:cNvPr id="73729" name="Picture 1" descr="C:\Users\sylvestera\Pictures\3D ANIMATIONS\3d_Animasi_Rain_and_Storm_Anim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69" y="998483"/>
            <a:ext cx="6779171" cy="4561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3338"/>
            <a:ext cx="8229600" cy="2246012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Friday  23</a:t>
            </a:r>
            <a:r>
              <a:rPr lang="en-TT" sz="2000" b="0" baseline="3000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rd</a:t>
            </a:r>
            <a: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May </a:t>
            </a:r>
            <a:r>
              <a:rPr lang="en-TT" sz="2000" b="0" dirty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2014 </a:t>
            </a:r>
            <a: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Ministry of Tourism: Life Guard Services, </a:t>
            </a:r>
            <a:b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Water Safety Education Officers,</a:t>
            </a:r>
            <a:b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TT" sz="200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Mr</a:t>
            </a:r>
            <a:r>
              <a:rPr lang="en-TT" sz="2000" dirty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TT" sz="200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Allister </a:t>
            </a:r>
            <a:r>
              <a:rPr lang="en-TT" sz="2000" dirty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Livingston and Mr. </a:t>
            </a:r>
            <a:r>
              <a:rPr lang="en-TT" sz="200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Augustus Sylvester </a:t>
            </a:r>
            <a:br>
              <a:rPr lang="en-TT" sz="200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with </a:t>
            </a:r>
            <a:r>
              <a:rPr lang="en-TT" sz="2000" b="0" dirty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COTEEL Staff and Invited Guests on </a:t>
            </a:r>
            <a: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TT" sz="2000" b="0" dirty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TT" sz="2000" b="0" dirty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TT" sz="8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TT" sz="8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TT" sz="2000" b="0" dirty="0" smtClean="0">
                <a:solidFill>
                  <a:prstClr val="black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Water Safety Session </a:t>
            </a:r>
            <a:endParaRPr lang="en-TT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1" y="2393650"/>
            <a:ext cx="7835899" cy="4355596"/>
            <a:chOff x="127001" y="2393650"/>
            <a:chExt cx="7835899" cy="4355596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8" b="1"/>
            <a:stretch/>
          </p:blipFill>
          <p:spPr bwMode="auto">
            <a:xfrm>
              <a:off x="1282702" y="2393650"/>
              <a:ext cx="6680198" cy="3706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1" y="6226982"/>
              <a:ext cx="965200" cy="522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59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ylvestera\Pictures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8209" y="1880383"/>
            <a:ext cx="3417570" cy="4539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42277" y="1824331"/>
            <a:ext cx="40885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Crumbling river banks</a:t>
            </a:r>
          </a:p>
        </p:txBody>
      </p:sp>
      <p:pic>
        <p:nvPicPr>
          <p:cNvPr id="2050" name="Picture 2" descr="C:\Users\sylvestera\Pictures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18" y="2780271"/>
            <a:ext cx="3237186" cy="364348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082565" y="469602"/>
            <a:ext cx="6810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Water Safety at Rivers 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169" y="1186932"/>
            <a:ext cx="3465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T" sz="3600" b="1" dirty="0" smtClean="0">
                <a:solidFill>
                  <a:srgbClr val="FF0000"/>
                </a:solidFill>
              </a:rPr>
              <a:t>STOP!</a:t>
            </a:r>
            <a:endParaRPr lang="en-TT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gachettej\Pictures\animal-graphics-ducks-80920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2618" y="4746458"/>
            <a:ext cx="1095375" cy="1143000"/>
          </a:xfrm>
          <a:prstGeom prst="rect">
            <a:avLst/>
          </a:prstGeom>
          <a:noFill/>
        </p:spPr>
      </p:pic>
      <p:pic>
        <p:nvPicPr>
          <p:cNvPr id="1027" name="Picture 3" descr="C:\Users\gachettej\Pictures\animal-graphics-ducks-08350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7254" y="4906127"/>
            <a:ext cx="1609725" cy="1304925"/>
          </a:xfrm>
          <a:prstGeom prst="rect">
            <a:avLst/>
          </a:prstGeom>
          <a:noFill/>
        </p:spPr>
      </p:pic>
      <p:pic>
        <p:nvPicPr>
          <p:cNvPr id="1028" name="Picture 4" descr="C:\Users\gachettej\Pictures\animal-graphics-ducks-31988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565" y="2057399"/>
            <a:ext cx="1219908" cy="972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ylvestera\Pictures\5279901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157" y="1239253"/>
            <a:ext cx="6826747" cy="465622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60947" y="226139"/>
            <a:ext cx="8422105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WATER SAFETY AT WATERFALLS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6331" y="6123964"/>
            <a:ext cx="8366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en-US" sz="2400" b="1" dirty="0" smtClean="0">
                <a:solidFill>
                  <a:srgbClr val="FFC000"/>
                </a:solidFill>
              </a:rPr>
              <a:t>Div</a:t>
            </a:r>
            <a:r>
              <a:rPr lang="en-US" sz="2800" b="1" dirty="0" smtClean="0">
                <a:solidFill>
                  <a:srgbClr val="FFC000"/>
                </a:solidFill>
              </a:rPr>
              <a:t>ing from unknown waterfalls are dangerous  </a:t>
            </a:r>
          </a:p>
        </p:txBody>
      </p:sp>
      <p:pic>
        <p:nvPicPr>
          <p:cNvPr id="72705" name="Picture 1" descr="C:\Users\sylvestera\Pictures\3D ANIMATIONS\bird43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887" y="3530645"/>
            <a:ext cx="1209675" cy="1076611"/>
          </a:xfrm>
          <a:prstGeom prst="rect">
            <a:avLst/>
          </a:prstGeom>
          <a:noFill/>
        </p:spPr>
      </p:pic>
      <p:pic>
        <p:nvPicPr>
          <p:cNvPr id="72708" name="Picture 4" descr="C:\Users\sylvestera\Pictures\3D ANIMATIONS\flowers3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826" y="4082068"/>
            <a:ext cx="2198846" cy="1723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vingstona\Pictures\animation\ANIMATION\animated se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489" y="1399082"/>
            <a:ext cx="7435121" cy="4953000"/>
          </a:xfrm>
          <a:prstGeom prst="rect">
            <a:avLst/>
          </a:prstGeom>
          <a:noFill/>
          <a:ln w="57150">
            <a:solidFill>
              <a:schemeClr val="accent5">
                <a:lumMod val="9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15780" y="470561"/>
            <a:ext cx="7465102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WATER SAFETY AT BEACHES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6" name="Picture 1" descr="C:\Users\sylvestera\Pictures\3D ANIMATIONS\bird_water_4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953" y="2128181"/>
            <a:ext cx="7124700" cy="352425"/>
          </a:xfrm>
          <a:prstGeom prst="rect">
            <a:avLst/>
          </a:prstGeom>
          <a:noFill/>
        </p:spPr>
      </p:pic>
      <p:pic>
        <p:nvPicPr>
          <p:cNvPr id="7" name="Picture 2" descr="C:\Users\gachettej\Pictures\surfe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3430" y="4120510"/>
            <a:ext cx="1510261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529391" y="601579"/>
            <a:ext cx="8226425" cy="5835315"/>
          </a:xfrm>
          <a:solidFill>
            <a:srgbClr val="002060"/>
          </a:solidFill>
          <a:ln w="76200">
            <a:solidFill>
              <a:srgbClr val="FFC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Every year thousand of holyday-makers have 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great fun on the beaches; but it is not always 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easy to stay safe.  Some- times people are 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unaware of the dangers and simply make bad 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decisions which lead to them being swept out 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to sea, falling off cliffs or rocks.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82" y="348917"/>
            <a:ext cx="8226425" cy="986590"/>
          </a:xfrm>
          <a:ln w="57150"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rgbClr val="FFFF00"/>
                </a:solidFill>
              </a:rPr>
              <a:t>Role of the Lifeguard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644" y="1493421"/>
            <a:ext cx="8226425" cy="4897438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A lifeguard is a professional emergency </a:t>
            </a:r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responder, whose responsibility is to prevent </a:t>
            </a:r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incidents and to rescue individuals using </a:t>
            </a:r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special equipment in all aquatic environment.  </a:t>
            </a:r>
          </a:p>
          <a:p>
            <a:pPr>
              <a:buNone/>
            </a:pPr>
            <a:r>
              <a:rPr lang="en-IE" dirty="0" smtClean="0"/>
              <a:t> 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03" y="1824664"/>
            <a:ext cx="3960812" cy="30241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6" name="il_fi" descr="http://www.newsday.co.tt/galeria/2008-03-25-5-1a_EASTER_BEACH_BEAT-24.3.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0202" y="3083694"/>
            <a:ext cx="4632960" cy="306324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7"/>
            <a:ext cx="8226425" cy="1253373"/>
          </a:xfrm>
          <a:ln w="57150"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Hours of Lifeguard Patrol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81777"/>
            <a:ext cx="8226425" cy="5486400"/>
          </a:xfrm>
          <a:ln w="57150"/>
        </p:spPr>
        <p:txBody>
          <a:bodyPr/>
          <a:lstStyle/>
          <a:p>
            <a:pPr algn="ctr">
              <a:buNone/>
            </a:pPr>
            <a:r>
              <a:rPr lang="en-US" sz="2800" b="1" dirty="0" smtClean="0"/>
              <a:t>10:00a.m – 5:30p.m  </a:t>
            </a:r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Picture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0138" y="5132981"/>
            <a:ext cx="1906588" cy="14303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BEACHES PATROLLED BY LIFEGUARDS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968240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MARACAS BAY</a:t>
            </a:r>
          </a:p>
          <a:p>
            <a:pPr lvl="0">
              <a:buFont typeface="Wingdings" pitchFamily="2" charset="2"/>
              <a:buChar char="ü"/>
            </a:pPr>
            <a:endParaRPr lang="en-US" b="1" dirty="0" smtClean="0">
              <a:solidFill>
                <a:srgbClr val="FFC000"/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LAS CUEVAS                                                                                                                                                        </a:t>
            </a:r>
          </a:p>
          <a:p>
            <a:pPr lvl="0">
              <a:buFont typeface="Wingdings" pitchFamily="2" charset="2"/>
              <a:buChar char="ü"/>
            </a:pPr>
            <a:endParaRPr lang="en-US" b="1" dirty="0" smtClean="0">
              <a:solidFill>
                <a:srgbClr val="FFC000"/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TYRICO BAY</a:t>
            </a:r>
          </a:p>
          <a:p>
            <a:pPr>
              <a:buFont typeface="Wingdings" pitchFamily="2" charset="2"/>
              <a:buChar char="ü"/>
            </a:pPr>
            <a:endParaRPr lang="en-US" b="1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MANZANILLA BAY</a:t>
            </a:r>
          </a:p>
          <a:p>
            <a:pPr>
              <a:buNone/>
            </a:pPr>
            <a:endParaRPr lang="en-US" b="1" dirty="0" smtClean="0">
              <a:solidFill>
                <a:srgbClr val="FFC000"/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MAYARO BAY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93776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SALYBIA</a:t>
            </a:r>
          </a:p>
          <a:p>
            <a:pPr>
              <a:buNone/>
            </a:pPr>
            <a:r>
              <a:rPr lang="en-US" b="1" dirty="0" smtClean="0">
                <a:solidFill>
                  <a:srgbClr val="FFC000"/>
                </a:solidFill>
              </a:rPr>
              <a:t>	(SALINE BAY) </a:t>
            </a:r>
          </a:p>
          <a:p>
            <a:pPr>
              <a:buNone/>
            </a:pPr>
            <a:endParaRPr lang="en-US" b="1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TOCO/SALYBIA</a:t>
            </a:r>
          </a:p>
          <a:p>
            <a:pPr>
              <a:buNone/>
            </a:pPr>
            <a:endParaRPr lang="en-US" b="1" dirty="0" smtClean="0">
              <a:solidFill>
                <a:srgbClr val="FFC000"/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QUINAM BAY</a:t>
            </a:r>
          </a:p>
          <a:p>
            <a:pPr lvl="0">
              <a:buFont typeface="Wingdings" pitchFamily="2" charset="2"/>
              <a:buChar char="ü"/>
            </a:pPr>
            <a:endParaRPr lang="en-US" b="1" dirty="0" smtClean="0">
              <a:solidFill>
                <a:srgbClr val="FFC000"/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LOS IROS BAY</a:t>
            </a:r>
          </a:p>
          <a:p>
            <a:pPr lvl="0">
              <a:buNone/>
            </a:pPr>
            <a:endParaRPr lang="en-US" b="1" dirty="0" smtClean="0">
              <a:solidFill>
                <a:srgbClr val="FFC000"/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C000"/>
                </a:solidFill>
              </a:rPr>
              <a:t>VESSIGNY BAY</a:t>
            </a:r>
          </a:p>
          <a:p>
            <a:pPr lvl="0">
              <a:buNone/>
            </a:pPr>
            <a:endParaRPr lang="en-US" b="1" dirty="0" smtClean="0">
              <a:solidFill>
                <a:srgbClr val="FFC000"/>
              </a:solidFill>
            </a:endParaRPr>
          </a:p>
          <a:p>
            <a:pPr lvl="0">
              <a:buFont typeface="Wingdings" pitchFamily="2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newsday.co.tt/galeria/2008-12-29-FRONT-1.jpg">
            <a:hlinkClick r:id="rId3" tgtFrame="_blank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999" y="843539"/>
            <a:ext cx="6299200" cy="384853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32509" y="5320145"/>
            <a:ext cx="8608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At the seaside, remember to always think </a:t>
            </a:r>
            <a:r>
              <a:rPr lang="en-US" sz="4000" b="1" dirty="0" smtClean="0">
                <a:solidFill>
                  <a:srgbClr val="FF0000"/>
                </a:solidFill>
              </a:rPr>
              <a:t>SAFE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2656" y="655782"/>
            <a:ext cx="6844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FF00"/>
                </a:solidFill>
              </a:rPr>
              <a:t> – Spot the dangers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36" y="1468582"/>
            <a:ext cx="809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</a:rPr>
              <a:t> – Always go with a friend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363" y="2327564"/>
            <a:ext cx="8220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– Find and read the safety signs and flags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309" y="3241965"/>
            <a:ext cx="7961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</a:rPr>
              <a:t> – Emergency! Stick your hand up and shout, tell a </a:t>
            </a:r>
          </a:p>
          <a:p>
            <a:endParaRPr lang="en-US" sz="2400" b="1" dirty="0" smtClean="0">
              <a:solidFill>
                <a:srgbClr val="FFFF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</a:rPr>
              <a:t>   lifeguard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ach sce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2570" y="352573"/>
            <a:ext cx="7195126" cy="50694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6411" y="5991783"/>
            <a:ext cx="4824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A Day at the Beach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C:\Users\sylvestera\Pictures\Water-Animation-kayak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2207" y="5507421"/>
            <a:ext cx="3541986" cy="1350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5" name="Picture 2" descr="C:\Users\gachettej\Pictures\Grandm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1318" y="3773757"/>
            <a:ext cx="747713" cy="661988"/>
          </a:xfrm>
          <a:prstGeom prst="rect">
            <a:avLst/>
          </a:prstGeom>
          <a:noFill/>
        </p:spPr>
      </p:pic>
      <p:pic>
        <p:nvPicPr>
          <p:cNvPr id="7" name="Picture 4" descr="C:\Users\gachettej\Pictures\ANIMATED SWIMMER\pool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8580" y="3128790"/>
            <a:ext cx="1013551" cy="582058"/>
          </a:xfrm>
          <a:prstGeom prst="rect">
            <a:avLst/>
          </a:prstGeom>
          <a:noFill/>
        </p:spPr>
      </p:pic>
      <p:pic>
        <p:nvPicPr>
          <p:cNvPr id="8" name="Picture 9" descr="C:\Users\Owner\Pictures\animation\schwimmen-001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1947" y="2478506"/>
            <a:ext cx="990600" cy="914400"/>
          </a:xfrm>
          <a:prstGeom prst="rect">
            <a:avLst/>
          </a:prstGeom>
          <a:noFill/>
        </p:spPr>
      </p:pic>
      <p:pic>
        <p:nvPicPr>
          <p:cNvPr id="9" name="Picture 4" descr="C:\Users\sylvestera\Pictures\girl_playing_with_sand_bucket_lg_clr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7948" y="4411579"/>
            <a:ext cx="1143000" cy="847725"/>
          </a:xfrm>
          <a:prstGeom prst="rect">
            <a:avLst/>
          </a:prstGeom>
          <a:noFill/>
        </p:spPr>
      </p:pic>
      <p:pic>
        <p:nvPicPr>
          <p:cNvPr id="10" name="Picture 3" descr="C:\Users\gachettej\Pictures\Swimmer_back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448" y="2776796"/>
            <a:ext cx="533400" cy="571500"/>
          </a:xfrm>
          <a:prstGeom prst="rect">
            <a:avLst/>
          </a:prstGeom>
          <a:noFill/>
        </p:spPr>
      </p:pic>
      <p:pic>
        <p:nvPicPr>
          <p:cNvPr id="13" name="Picture 2" descr="C:\Users\gachettej\Pictures\ANIMATED SWIMMER\flip-waterpret208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62591" y="910341"/>
            <a:ext cx="738130" cy="1162087"/>
          </a:xfrm>
          <a:prstGeom prst="rect">
            <a:avLst/>
          </a:prstGeom>
          <a:noFill/>
        </p:spPr>
      </p:pic>
      <p:pic>
        <p:nvPicPr>
          <p:cNvPr id="12" name="Picture 2" descr="C:\Users\gachettej\Pictures\animated-gifs-swimming-01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100007" y="2053223"/>
            <a:ext cx="631035" cy="750136"/>
          </a:xfrm>
          <a:prstGeom prst="rect">
            <a:avLst/>
          </a:prstGeom>
          <a:noFill/>
        </p:spPr>
      </p:pic>
      <p:pic>
        <p:nvPicPr>
          <p:cNvPr id="14" name="Picture 3" descr="C:\Users\gachettej\Pictures\boat_50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64150" y="1740869"/>
            <a:ext cx="618502" cy="677407"/>
          </a:xfrm>
          <a:prstGeom prst="rect">
            <a:avLst/>
          </a:prstGeom>
          <a:noFill/>
        </p:spPr>
      </p:pic>
      <p:pic>
        <p:nvPicPr>
          <p:cNvPr id="69634" name="Picture 2" descr="C:\Users\gachettej\Pictures\s2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5910" y="3833896"/>
            <a:ext cx="942975" cy="438150"/>
          </a:xfrm>
          <a:prstGeom prst="rect">
            <a:avLst/>
          </a:prstGeom>
          <a:noFill/>
        </p:spPr>
      </p:pic>
      <p:pic>
        <p:nvPicPr>
          <p:cNvPr id="69637" name="Picture 5" descr="C:\Users\gachettej\Pictures\ANIMATED SWIMMER\swimming-018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05665" y="3093370"/>
            <a:ext cx="779546" cy="1344319"/>
          </a:xfrm>
          <a:prstGeom prst="rect">
            <a:avLst/>
          </a:prstGeom>
          <a:noFill/>
        </p:spPr>
      </p:pic>
      <p:pic>
        <p:nvPicPr>
          <p:cNvPr id="17" name="Picture 7" descr="C:\Users\gachettej\Pictures\ANIMATED SWIMMER\zwemmen5Fanimatiesite5Fholiday16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6339" y="3894575"/>
            <a:ext cx="866775" cy="1552575"/>
          </a:xfrm>
          <a:prstGeom prst="rect">
            <a:avLst/>
          </a:prstGeom>
          <a:noFill/>
        </p:spPr>
      </p:pic>
      <p:pic>
        <p:nvPicPr>
          <p:cNvPr id="69638" name="Picture 6" descr="C:\Users\gachettej\Pictures\ANIMATED SWIMMER\flip-waterpret2020.gif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72276" y="3934328"/>
            <a:ext cx="1390649" cy="1390649"/>
          </a:xfrm>
          <a:prstGeom prst="rect">
            <a:avLst/>
          </a:prstGeom>
          <a:noFill/>
        </p:spPr>
      </p:pic>
      <p:pic>
        <p:nvPicPr>
          <p:cNvPr id="20" name="Picture 2" descr="C:\Users\sylvestera\Pictures\3D ANIMATIONS\Bird-03-june[1]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4962023" y="757990"/>
            <a:ext cx="1125955" cy="504825"/>
          </a:xfrm>
          <a:prstGeom prst="rect">
            <a:avLst/>
          </a:prstGeom>
          <a:noFill/>
        </p:spPr>
      </p:pic>
      <p:pic>
        <p:nvPicPr>
          <p:cNvPr id="21" name="Picture 2" descr="C:\Users\sylvestera\Pictures\3D ANIMATIONS\Bird-03-june[1]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3815012" y="1199148"/>
            <a:ext cx="1125955" cy="504825"/>
          </a:xfrm>
          <a:prstGeom prst="rect">
            <a:avLst/>
          </a:prstGeom>
          <a:noFill/>
        </p:spPr>
      </p:pic>
      <p:pic>
        <p:nvPicPr>
          <p:cNvPr id="22" name="Picture 2" descr="C:\Users\sylvestera\Pictures\3D ANIMATIONS\Bird-03-june[1]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5888452" y="1311443"/>
            <a:ext cx="1125957" cy="504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T" sz="2400" dirty="0" smtClean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Photos:  Ministry of Tourism- </a:t>
            </a:r>
            <a:r>
              <a:rPr lang="en-TT" sz="2400" dirty="0">
                <a:solidFill>
                  <a:schemeClr val="dk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Water Safety 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226982"/>
            <a:ext cx="965200" cy="52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4383" y="731677"/>
            <a:ext cx="3323236" cy="3067474"/>
            <a:chOff x="572150" y="1103312"/>
            <a:chExt cx="3323236" cy="3067474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31" y="1103312"/>
              <a:ext cx="3253874" cy="2439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72150" y="3586011"/>
              <a:ext cx="332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Mr. Livingston </a:t>
              </a:r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demonstrates how to recognise Rip </a:t>
              </a:r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Currents at Sea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45100" y="731677"/>
            <a:ext cx="3708400" cy="3326396"/>
            <a:chOff x="5245100" y="977899"/>
            <a:chExt cx="3708400" cy="332639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681" y="977899"/>
              <a:ext cx="3252817" cy="2439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245100" y="3473298"/>
              <a:ext cx="370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Mr. Livingston outlines the most  Dangerous Sea Species in local waters</a:t>
              </a:r>
            </a:p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“Portuguese Man O War”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56976" y="4029882"/>
            <a:ext cx="7058002" cy="2235200"/>
            <a:chOff x="1756976" y="4029882"/>
            <a:chExt cx="7058002" cy="223520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976" y="4029882"/>
              <a:ext cx="3564324" cy="223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383622" y="5395985"/>
              <a:ext cx="34313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Mr. Livingston and Mr. Sylvester in an interactive session with </a:t>
              </a:r>
              <a:r>
                <a:rPr lang="en-TT" sz="16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COTEEL staff and guests.</a:t>
              </a:r>
              <a:endParaRPr lang="en-TT" sz="16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2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hoop-d.com/resources/Innertube.jpg">
            <a:hlinkClick r:id="rId3" tgtFrame="_blank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5118" y="1010612"/>
            <a:ext cx="3474720" cy="246888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" name="il_fi" descr="http://wwwdelivery.superstock.com/WI/223/1439/PreviewComp/SuperStock_1439R-10255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600" y="1150284"/>
            <a:ext cx="3333750" cy="2219325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4" name="il_fi" descr="http://twistedsifter.com/wp-content/uploads/2010/05/pool-noodle-flotation-device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873" y="3665393"/>
            <a:ext cx="3291840" cy="292608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" name="il_fi" descr="http://image57.webshots.com/157/6/97/66/435069766ywtAEr_f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5790" y="3769302"/>
            <a:ext cx="4480560" cy="283464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il_fi" descr="http://static-p3.fotolia.com/jpg/00/03/77/26/400_F_3772647_9h1xYnNvrpGmBG6wwLOMOqvyCBr4cGHb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624853">
            <a:off x="2676524" y="1681160"/>
            <a:ext cx="3467100" cy="25431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65484" y="147205"/>
            <a:ext cx="8181474" cy="584775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DANGERS OF FLOATATION DEVICES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13653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Dangers of Floatation Devices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13" y="1117600"/>
            <a:ext cx="8226425" cy="5320145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Non &amp; weak swimmers should never depend on </a:t>
            </a:r>
          </a:p>
          <a:p>
            <a:pPr>
              <a:buNone/>
            </a:pPr>
            <a:r>
              <a:rPr lang="en-US" b="1" dirty="0" smtClean="0"/>
              <a:t>floatation devices, with them they develop a false </a:t>
            </a:r>
          </a:p>
          <a:p>
            <a:pPr>
              <a:buNone/>
            </a:pPr>
            <a:r>
              <a:rPr lang="en-US" b="1" dirty="0" smtClean="0"/>
              <a:t>sense of security.</a:t>
            </a: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Non &amp; weak swimmers can easily lose their balance </a:t>
            </a:r>
          </a:p>
          <a:p>
            <a:pPr>
              <a:buNone/>
            </a:pPr>
            <a:r>
              <a:rPr lang="en-US" b="1" dirty="0" smtClean="0"/>
              <a:t>and fall off</a:t>
            </a: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endParaRPr lang="en-US" b="1" dirty="0" smtClean="0"/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Non &amp; weak swimmers attempting to retrieve a </a:t>
            </a:r>
          </a:p>
          <a:p>
            <a:pPr>
              <a:buNone/>
            </a:pPr>
            <a:r>
              <a:rPr lang="en-US" b="1" dirty="0" smtClean="0"/>
              <a:t>floatation device may create waves of water between </a:t>
            </a:r>
          </a:p>
          <a:p>
            <a:pPr>
              <a:buNone/>
            </a:pPr>
            <a:r>
              <a:rPr lang="en-US" b="1" dirty="0" smtClean="0"/>
              <a:t>themselves and float.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ylvestera\Pictures\2011-05-19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47" y="1155032"/>
            <a:ext cx="7542784" cy="545996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83171" y="217355"/>
            <a:ext cx="7577959" cy="707886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FLAGS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100" y="1494085"/>
            <a:ext cx="4624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DO NOT bathe in front red flag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gachettej\Pictures\ANIMATED SWIMMER\flip-waterpret20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1" y="3789948"/>
            <a:ext cx="1227522" cy="1852863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rot="5400000">
            <a:off x="3128210" y="2490537"/>
            <a:ext cx="1443793" cy="40907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3807996" y="2135608"/>
            <a:ext cx="1347537" cy="950493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Bathe between yellow and red flags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Do not bathe in front or near the red flag due to rip 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currents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4" name="Picture 3" descr="http://www.safetyonthewater.ie/upload/red_yellow_fla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5958" y="2106593"/>
            <a:ext cx="20002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safetyonthewater.ie/upload/red_fla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4950" y="4936319"/>
            <a:ext cx="1962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ylvestera\Pictures\2011-04-26 blanchisseuse lifeguard pic 2011\blanchisseuse lifeguard pic 2011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431" y="1130968"/>
            <a:ext cx="7010400" cy="48768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4" name="Picture 3" descr="C:\Users\sylvestera\Pictures\2011-04-26 blanchisseuse lifeguard pic 2011\fish-jump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371600"/>
            <a:ext cx="1962150" cy="9239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04193" y="6069752"/>
            <a:ext cx="745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dirty="0" smtClean="0">
                <a:solidFill>
                  <a:srgbClr val="FF0000"/>
                </a:solidFill>
              </a:rPr>
              <a:t>FISHING BETWEEN BATHERS IS DANGEROUS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297" y="241738"/>
            <a:ext cx="7348114" cy="584775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FISHING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" y="198120"/>
            <a:ext cx="8641080" cy="644652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200" y="454952"/>
            <a:ext cx="7269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Rip Current (Early Stage)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http://www.marine-knowledge.com/wp-content/uploads/2010/08/ripcurrentcloseup-300x251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" y="1157286"/>
            <a:ext cx="8138160" cy="539496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ylvestera\Pictures\2011-05-19\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516" y="898214"/>
            <a:ext cx="7542784" cy="5657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72966" y="164803"/>
            <a:ext cx="7893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Rip Current (Early Stage)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4" name="Picture 9" descr="C:\Users\Owner\Pictures\animation\schwimmen-001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0723" y="3153102"/>
            <a:ext cx="990600" cy="914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62531" y="1867202"/>
            <a:ext cx="5174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DO NOT </a:t>
            </a:r>
            <a:r>
              <a:rPr lang="en-US" sz="2400" b="1" dirty="0" smtClean="0">
                <a:solidFill>
                  <a:srgbClr val="FFFF00"/>
                </a:solidFill>
              </a:rPr>
              <a:t>swim against Rip Current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3657603" y="2396359"/>
            <a:ext cx="935419" cy="8303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ripcurrents.com.au/images/rip-science/BONDIEXPRESS.aspx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473" y="1281546"/>
            <a:ext cx="8138160" cy="484632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49311" y="539234"/>
            <a:ext cx="7390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RIP CURRENT (Fully Formed)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7" descr="C:\Users\gachettej\Pictures\ANIMATED SWIMMER\zwemmen5Fanimatiesite5Fholiday1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208" y="4576219"/>
            <a:ext cx="866775" cy="1552575"/>
          </a:xfrm>
          <a:prstGeom prst="rect">
            <a:avLst/>
          </a:prstGeom>
          <a:noFill/>
        </p:spPr>
      </p:pic>
      <p:pic>
        <p:nvPicPr>
          <p:cNvPr id="6" name="Picture 5" descr="C:\Users\gachettej\Pictures\ANIMATED SWIMMER\swimming-01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7330" y="4622912"/>
            <a:ext cx="779546" cy="1344319"/>
          </a:xfrm>
          <a:prstGeom prst="rect">
            <a:avLst/>
          </a:prstGeom>
          <a:noFill/>
        </p:spPr>
      </p:pic>
      <p:pic>
        <p:nvPicPr>
          <p:cNvPr id="7" name="Picture 4" descr="C:\Users\gachettej\Pictures\ANIMATED SWIMMER\pool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7234" y="2613400"/>
            <a:ext cx="1013551" cy="582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300789"/>
            <a:ext cx="8226425" cy="962526"/>
          </a:xfrm>
          <a:ln w="57150"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MISSING CHILD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n-IE" b="1" dirty="0" smtClean="0"/>
              <a:t>Keep your children in sight at all times.</a:t>
            </a:r>
            <a:endParaRPr lang="en-US" b="1" dirty="0" smtClean="0"/>
          </a:p>
          <a:p>
            <a:pPr lvl="0">
              <a:buFont typeface="Wingdings" pitchFamily="2" charset="2"/>
              <a:buChar char="ü"/>
            </a:pPr>
            <a:endParaRPr lang="en-IE" b="1" dirty="0" smtClean="0"/>
          </a:p>
          <a:p>
            <a:pPr lvl="0">
              <a:buNone/>
            </a:pPr>
            <a:r>
              <a:rPr lang="en-IE" b="1" dirty="0" smtClean="0"/>
              <a:t>Tell them where to meet you if they get lost e.g. </a:t>
            </a:r>
          </a:p>
          <a:p>
            <a:pPr lvl="0">
              <a:buNone/>
            </a:pPr>
            <a:r>
              <a:rPr lang="en-IE" b="1" dirty="0" smtClean="0"/>
              <a:t>lifeguard station.</a:t>
            </a:r>
            <a:endParaRPr lang="en-US" b="1" dirty="0" smtClean="0"/>
          </a:p>
          <a:p>
            <a:pPr lvl="0">
              <a:buFont typeface="Wingdings" pitchFamily="2" charset="2"/>
              <a:buChar char="ü"/>
            </a:pPr>
            <a:endParaRPr lang="en-IE" b="1" dirty="0" smtClean="0"/>
          </a:p>
          <a:p>
            <a:pPr lvl="0">
              <a:buNone/>
            </a:pPr>
            <a:r>
              <a:rPr lang="en-IE" b="1" dirty="0" smtClean="0"/>
              <a:t>If you do become separated, </a:t>
            </a:r>
            <a:r>
              <a:rPr lang="en-IE" b="1" dirty="0" smtClean="0">
                <a:solidFill>
                  <a:srgbClr val="FFFF00"/>
                </a:solidFill>
              </a:rPr>
              <a:t>DO NOT </a:t>
            </a:r>
            <a:r>
              <a:rPr lang="en-IE" b="1" dirty="0" smtClean="0"/>
              <a:t>panic. Look </a:t>
            </a:r>
          </a:p>
          <a:p>
            <a:pPr lvl="0">
              <a:buNone/>
            </a:pPr>
            <a:r>
              <a:rPr lang="en-IE" b="1" dirty="0" smtClean="0"/>
              <a:t>around you and where you last saw them.</a:t>
            </a:r>
            <a:endParaRPr lang="en-US" b="1" dirty="0" smtClean="0"/>
          </a:p>
          <a:p>
            <a:pPr lvl="0">
              <a:buFont typeface="Wingdings" pitchFamily="2" charset="2"/>
              <a:buChar char="ü"/>
            </a:pPr>
            <a:endParaRPr lang="en-IE" b="1" dirty="0" smtClean="0"/>
          </a:p>
          <a:p>
            <a:pPr lvl="0">
              <a:buNone/>
            </a:pPr>
            <a:r>
              <a:rPr lang="en-IE" b="1" dirty="0" smtClean="0"/>
              <a:t>If you </a:t>
            </a:r>
            <a:r>
              <a:rPr lang="en-IE" b="1" dirty="0" smtClean="0">
                <a:solidFill>
                  <a:srgbClr val="FFFF00"/>
                </a:solidFill>
              </a:rPr>
              <a:t>CANNOT</a:t>
            </a:r>
            <a:r>
              <a:rPr lang="en-IE" b="1" dirty="0" smtClean="0"/>
              <a:t> find them, tell a lifeguard </a:t>
            </a:r>
            <a:endParaRPr lang="en-US" b="1" dirty="0" smtClean="0"/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1273" y="3639127"/>
            <a:ext cx="7573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MINISTRY OF TOURISM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436" y="4998720"/>
            <a:ext cx="7481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WATER SAFETY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" y="4373880"/>
            <a:ext cx="7589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     </a:t>
            </a:r>
            <a:r>
              <a:rPr lang="en-US" sz="32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LIFEGUARD SERVICES  </a:t>
            </a:r>
            <a:endParaRPr lang="en-US" sz="3200" b="1" dirty="0">
              <a:ln w="2857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8" name="Picture 5" descr="C:\Users\sylvestera\Pictures\coat of arms\tntcoatofarm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2793" y="417195"/>
            <a:ext cx="2676525" cy="259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804093" y="6304567"/>
            <a:ext cx="4339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T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Friday 23</a:t>
            </a:r>
            <a:r>
              <a:rPr lang="en-TT" sz="1600" baseline="30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rd</a:t>
            </a:r>
            <a:r>
              <a:rPr lang="en-TT" sz="1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May 2014</a:t>
            </a:r>
            <a:endParaRPr lang="en-TT" sz="16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82894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Missing Child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208690"/>
            <a:ext cx="8226425" cy="4917473"/>
          </a:xfrm>
        </p:spPr>
        <p:txBody>
          <a:bodyPr/>
          <a:lstStyle/>
          <a:p>
            <a:pPr lvl="0">
              <a:buNone/>
            </a:pPr>
            <a:r>
              <a:rPr lang="en-IE" b="1" dirty="0" smtClean="0"/>
              <a:t>If there is no lifeguard on duty, inform the police. Give </a:t>
            </a:r>
          </a:p>
          <a:p>
            <a:pPr lvl="0">
              <a:buNone/>
            </a:pPr>
            <a:r>
              <a:rPr lang="en-IE" b="1" dirty="0" smtClean="0"/>
              <a:t>a description (age, what they are wearing) and the time </a:t>
            </a:r>
          </a:p>
          <a:p>
            <a:pPr lvl="0">
              <a:buNone/>
            </a:pPr>
            <a:r>
              <a:rPr lang="en-IE" b="1" dirty="0" smtClean="0"/>
              <a:t>and place where you last saw them.</a:t>
            </a:r>
            <a:endParaRPr lang="en-US" b="1" dirty="0" smtClean="0"/>
          </a:p>
          <a:p>
            <a:pPr lvl="0">
              <a:buFont typeface="Wingdings" pitchFamily="2" charset="2"/>
              <a:buChar char="ü"/>
            </a:pPr>
            <a:endParaRPr lang="en-IE" b="1" dirty="0" smtClean="0"/>
          </a:p>
          <a:p>
            <a:pPr lvl="0">
              <a:buNone/>
            </a:pPr>
            <a:r>
              <a:rPr lang="en-IE" b="1" dirty="0" smtClean="0">
                <a:solidFill>
                  <a:srgbClr val="FF0000"/>
                </a:solidFill>
              </a:rPr>
              <a:t>IF YOUR CHILD IS FOUND, </a:t>
            </a:r>
          </a:p>
          <a:p>
            <a:pPr lvl="0">
              <a:buNone/>
            </a:pPr>
            <a:r>
              <a:rPr lang="en-IE" b="1" dirty="0" smtClean="0">
                <a:solidFill>
                  <a:srgbClr val="FF0000"/>
                </a:solidFill>
              </a:rPr>
              <a:t>MAKE SURE  TO TELL THE </a:t>
            </a:r>
          </a:p>
          <a:p>
            <a:pPr lvl="0">
              <a:buNone/>
            </a:pPr>
            <a:r>
              <a:rPr lang="en-IE" b="1" dirty="0" smtClean="0">
                <a:solidFill>
                  <a:srgbClr val="FF0000"/>
                </a:solidFill>
              </a:rPr>
              <a:t>LIFEGUARD OR POLICE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http://t1.gstatic.com/images?q=tbn:ANd9GcQ1M5L229N2PVHCSh-khmItTNHv_fqhB2QeiI8Rfr1O-LdWNSF7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446" y="2790083"/>
            <a:ext cx="3790849" cy="366811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880"/>
            <a:ext cx="8226425" cy="518160"/>
          </a:xfrm>
          <a:ln w="57150"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DANGERS OF MAN- O- WAR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721894"/>
            <a:ext cx="8226425" cy="5892265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The most dangerous species in our local waters is the 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Portuguese Man O War</a:t>
            </a:r>
            <a:r>
              <a:rPr lang="en-US" b="1" dirty="0" smtClean="0"/>
              <a:t>, known for its painful, powerful </a:t>
            </a:r>
          </a:p>
          <a:p>
            <a:pPr>
              <a:buNone/>
            </a:pPr>
            <a:r>
              <a:rPr lang="en-US" b="1" dirty="0" smtClean="0"/>
              <a:t>sting.  The toxins secreted from its tentacles are about </a:t>
            </a:r>
          </a:p>
          <a:p>
            <a:pPr>
              <a:buNone/>
            </a:pPr>
            <a:r>
              <a:rPr lang="en-US" b="1" dirty="0" smtClean="0"/>
              <a:t>75% as powerful as cobra venom.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8" name="il_fi" descr="http://3.bp.blogspot.com/_AF3-6GapjfY/TUd53yVyumI/AAAAAAAABX0/aE9LLn26A5g/s1600/Creature-Portuguese-Man-o-War-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399" y="2959767"/>
            <a:ext cx="3214484" cy="3598687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" name="il_fi" descr="http://novikov.com/foto/tt/030402-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4326" y="2911641"/>
            <a:ext cx="4838307" cy="37755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1" descr="C:\Users\gachettej\Pictures\jellyfish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12009"/>
            <a:ext cx="2691443" cy="2043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4206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TREATMENT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685800"/>
            <a:ext cx="8226425" cy="5715000"/>
          </a:xfrm>
        </p:spPr>
        <p:txBody>
          <a:bodyPr/>
          <a:lstStyle/>
          <a:p>
            <a:pPr lvl="0">
              <a:buNone/>
            </a:pPr>
            <a:r>
              <a:rPr lang="en-US" b="1" dirty="0" smtClean="0"/>
              <a:t>Leave the water immediately</a:t>
            </a:r>
          </a:p>
          <a:p>
            <a:pPr lvl="0"/>
            <a:endParaRPr lang="en-US" b="1" dirty="0" smtClean="0"/>
          </a:p>
          <a:p>
            <a:pPr lvl="0">
              <a:buNone/>
            </a:pPr>
            <a:r>
              <a:rPr lang="en-US" b="1" dirty="0" smtClean="0"/>
              <a:t>Pick off any visible tentacles with a gloved hand, stick, </a:t>
            </a:r>
          </a:p>
          <a:p>
            <a:pPr lvl="0">
              <a:buNone/>
            </a:pPr>
            <a:r>
              <a:rPr lang="en-US" b="1" dirty="0" smtClean="0"/>
              <a:t>or anything handy, being careful to avoid further injury</a:t>
            </a:r>
          </a:p>
          <a:p>
            <a:pPr lvl="0"/>
            <a:endParaRPr lang="en-US" b="1" dirty="0" smtClean="0"/>
          </a:p>
          <a:p>
            <a:pPr lvl="0">
              <a:buNone/>
            </a:pPr>
            <a:r>
              <a:rPr lang="en-US" b="1" dirty="0" smtClean="0"/>
              <a:t>Rinse the sting thoroughly with salt or fresh water to </a:t>
            </a:r>
          </a:p>
          <a:p>
            <a:pPr lvl="0">
              <a:buNone/>
            </a:pPr>
            <a:r>
              <a:rPr lang="en-US" b="1" dirty="0" smtClean="0"/>
              <a:t>remove any adhering tentacles</a:t>
            </a:r>
          </a:p>
          <a:p>
            <a:pPr lvl="0"/>
            <a:endParaRPr lang="en-US" b="1" dirty="0" smtClean="0"/>
          </a:p>
          <a:p>
            <a:pPr lvl="0">
              <a:buNone/>
            </a:pPr>
            <a:r>
              <a:rPr lang="en-US" b="1" dirty="0" smtClean="0"/>
              <a:t>Apply ice for pain control </a:t>
            </a:r>
          </a:p>
          <a:p>
            <a:pPr lvl="0"/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 lvl="0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92354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Seek Medical Attention: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If pain is not relieved by ice packs 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If encountering breathing difficulties 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Any other symptoms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8665" y="240882"/>
            <a:ext cx="8434387" cy="1492250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MARINE CREATURE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smtClean="0">
                <a:solidFill>
                  <a:srgbClr val="FFC000"/>
                </a:solidFill>
              </a:rPr>
              <a:t>“</a:t>
            </a:r>
            <a:r>
              <a:rPr lang="en-US" sz="4000" b="1" i="1" dirty="0" smtClean="0">
                <a:solidFill>
                  <a:srgbClr val="FFC000"/>
                </a:solidFill>
              </a:rPr>
              <a:t>Sand Dollar”</a:t>
            </a:r>
            <a:endParaRPr lang="en-US" sz="4000" b="1" i="1" dirty="0">
              <a:solidFill>
                <a:srgbClr val="FFC000"/>
              </a:solidFill>
            </a:endParaRPr>
          </a:p>
        </p:txBody>
      </p:sp>
      <p:pic>
        <p:nvPicPr>
          <p:cNvPr id="4" name="il_fi" descr="http://upload.wikimedia.org/wikipedia/commons/f/fc/Keyhole_sand_dollar_0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2882" y="1997243"/>
            <a:ext cx="4897465" cy="3765884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6568" y="6035661"/>
            <a:ext cx="8638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T" sz="2400" b="1" dirty="0" smtClean="0">
                <a:solidFill>
                  <a:srgbClr val="FF0000"/>
                </a:solidFill>
              </a:rPr>
              <a:t>DO NOT REMOVE FROM THE WATER TO PILE ON SHORE</a:t>
            </a:r>
            <a:endParaRPr lang="en-T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4.mm.bing.net/images/thumbnail.aspx?q=4817858739701071&amp;id=48c0bb7d6072ef8083f5d093736fa46b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5502" y="1415464"/>
            <a:ext cx="1514475" cy="2019301"/>
          </a:xfrm>
          <a:prstGeom prst="rect">
            <a:avLst/>
          </a:prstGeom>
          <a:noFill/>
        </p:spPr>
      </p:pic>
      <p:pic>
        <p:nvPicPr>
          <p:cNvPr id="1028" name="Picture 4" descr="http://ts3.mm.bing.net/images/thumbnail.aspx?q=5043662345470850&amp;id=427c33d34a9e32ed10bd0b993e9f49a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4128" y="1539875"/>
            <a:ext cx="1514475" cy="2038350"/>
          </a:xfrm>
          <a:prstGeom prst="rect">
            <a:avLst/>
          </a:prstGeom>
          <a:noFill/>
        </p:spPr>
      </p:pic>
      <p:pic>
        <p:nvPicPr>
          <p:cNvPr id="1032" name="Picture 8" descr="http://ts1.mm.bing.net/images/thumbnail.aspx?q=4699863105078340&amp;id=267e7a67418f2deeeb607903f4f42d5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8728" y="1612064"/>
            <a:ext cx="1514475" cy="2038350"/>
          </a:xfrm>
          <a:prstGeom prst="rect">
            <a:avLst/>
          </a:prstGeom>
          <a:noFill/>
        </p:spPr>
      </p:pic>
      <p:pic>
        <p:nvPicPr>
          <p:cNvPr id="1034" name="Picture 10" descr="http://ts4.mm.bing.net/images/thumbnail.aspx?q=4950251096573587&amp;id=6bafa9a357a0c30edb60e1848e952e2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132" y="3741820"/>
            <a:ext cx="2047875" cy="2857500"/>
          </a:xfrm>
          <a:prstGeom prst="rect">
            <a:avLst/>
          </a:prstGeom>
          <a:noFill/>
        </p:spPr>
      </p:pic>
      <p:pic>
        <p:nvPicPr>
          <p:cNvPr id="1036" name="Picture 12" descr="http://ts1.mm.bing.net/images/thumbnail.aspx?q=4992741198004872&amp;id=9aa9fd502a995fcf6da944c3b7e82d5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3331" y="4393365"/>
            <a:ext cx="2857500" cy="19621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22685" y="489103"/>
            <a:ext cx="7206916" cy="707886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TT" sz="4000" b="1" dirty="0" smtClean="0">
                <a:solidFill>
                  <a:srgbClr val="FFFF00"/>
                </a:solidFill>
              </a:rPr>
              <a:t>WATER SAFETY TIPS</a:t>
            </a:r>
            <a:endParaRPr lang="en-TT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6569" y="974558"/>
            <a:ext cx="8226425" cy="7969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Alcohol and Water </a:t>
            </a:r>
            <a:r>
              <a:rPr lang="en-US" b="1" dirty="0" smtClean="0">
                <a:solidFill>
                  <a:srgbClr val="FF0000"/>
                </a:solidFill>
              </a:rPr>
              <a:t>DO NOT </a:t>
            </a:r>
            <a:r>
              <a:rPr lang="en-US" b="1" dirty="0" smtClean="0">
                <a:solidFill>
                  <a:srgbClr val="FFFF00"/>
                </a:solidFill>
              </a:rPr>
              <a:t>Mix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2505" y="953920"/>
            <a:ext cx="8226425" cy="5627354"/>
          </a:xfrm>
        </p:spPr>
        <p:txBody>
          <a:bodyPr/>
          <a:lstStyle/>
          <a:p>
            <a:pPr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Do not go into the water when under the 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influence of alcohol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481" name="Picture 1" descr="C:\Users\sylvestera\Pictures\3D ANIMATIONS\drunk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3511" y="3429816"/>
            <a:ext cx="2190750" cy="2738438"/>
          </a:xfrm>
          <a:prstGeom prst="rect">
            <a:avLst/>
          </a:prstGeom>
          <a:noFill/>
        </p:spPr>
      </p:pic>
      <p:pic>
        <p:nvPicPr>
          <p:cNvPr id="2050" name="Picture 2" descr="C:\Users\Owner\Pictures\a-monke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872789"/>
            <a:ext cx="5402178" cy="168442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45959" y="356755"/>
            <a:ext cx="7411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Tips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l_fi" descr="http://www.tourismexchange.com/events/ImageViewer?id=8538&amp;langid=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897" y="2436956"/>
            <a:ext cx="4572000" cy="37338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594042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Tips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29640"/>
            <a:ext cx="8503660" cy="566928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After eating wait at least </a:t>
            </a:r>
            <a:r>
              <a:rPr lang="en-US" b="1" dirty="0" smtClean="0">
                <a:solidFill>
                  <a:srgbClr val="FF0000"/>
                </a:solidFill>
              </a:rPr>
              <a:t>one (1) hour </a:t>
            </a:r>
            <a:r>
              <a:rPr lang="en-US" b="1" dirty="0" smtClean="0"/>
              <a:t>before going into </a:t>
            </a:r>
          </a:p>
          <a:p>
            <a:pPr>
              <a:buNone/>
            </a:pPr>
            <a:r>
              <a:rPr lang="en-US" b="1" dirty="0" smtClean="0"/>
              <a:t>water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852863" y="2610853"/>
            <a:ext cx="4162926" cy="345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52863" y="2622884"/>
            <a:ext cx="4223084" cy="3380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sylvestera\Pictures\3d_Animasi_Monkey_Relax_In_The[2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5021" y="1975944"/>
            <a:ext cx="2658979" cy="2415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441642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Tips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670560"/>
            <a:ext cx="8226425" cy="580644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Consult with the lifeguard before entering the water</a:t>
            </a:r>
          </a:p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If there is no lifeguard around enquire from residents </a:t>
            </a:r>
          </a:p>
          <a:p>
            <a:pPr>
              <a:buNone/>
            </a:pPr>
            <a:r>
              <a:rPr lang="en-US" b="1" dirty="0" smtClean="0"/>
              <a:t>about water conditions </a:t>
            </a:r>
          </a:p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Observed water conditions for a few minutes before </a:t>
            </a:r>
          </a:p>
          <a:p>
            <a:pPr>
              <a:buNone/>
            </a:pPr>
            <a:r>
              <a:rPr lang="en-US" b="1" dirty="0" smtClean="0"/>
              <a:t>entering the water</a:t>
            </a:r>
          </a:p>
          <a:p>
            <a:endParaRPr lang="en-US" b="1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Look for rip currents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when in the water bathe where there is firm sea bed </a:t>
            </a:r>
          </a:p>
          <a:p>
            <a:pPr>
              <a:buNone/>
            </a:pPr>
            <a:r>
              <a:rPr lang="en-US" b="1" dirty="0" smtClean="0"/>
              <a:t>and no shifting sand under feet  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54" y="148514"/>
            <a:ext cx="8226425" cy="639762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Tips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005840"/>
            <a:ext cx="8226425" cy="551688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Avoid swimming areas where there are: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b="1" dirty="0" smtClean="0"/>
              <a:t>pot holes;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b="1" dirty="0" smtClean="0"/>
              <a:t>shifting sand;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b="1" dirty="0" smtClean="0"/>
              <a:t>and brownish discoloration of the water. </a:t>
            </a:r>
          </a:p>
          <a:p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Users\sylvestera\Pictures\2011-04-26 blanchisseuse lifeguard pic 2011\blanchisseuse lifeguard pic 2011 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8897" y="2879833"/>
            <a:ext cx="6064467" cy="38310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5439106" y="5386552"/>
            <a:ext cx="662153" cy="5044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4809" y="6001789"/>
            <a:ext cx="387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Brownish water beyond breaker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NIMATION\33215077_IMG_8301anic_s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642" y="1785058"/>
            <a:ext cx="5871411" cy="46638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199" y="336242"/>
            <a:ext cx="8145379" cy="64633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WATER SAFETY AT THE HOME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03" y="148514"/>
            <a:ext cx="8226425" cy="1070686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Tips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Supervise children at all times around water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Non and weak swimmers should not venture into water </a:t>
            </a:r>
          </a:p>
          <a:p>
            <a:pPr>
              <a:buNone/>
            </a:pPr>
            <a:r>
              <a:rPr lang="en-US" b="1" dirty="0" smtClean="0"/>
              <a:t>than their waist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Alcohol and swimming never mix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Take a fixed marker, e.g. a tree, on shore and make </a:t>
            </a:r>
          </a:p>
          <a:p>
            <a:pPr>
              <a:buNone/>
            </a:pPr>
            <a:r>
              <a:rPr lang="en-US" b="1" dirty="0" smtClean="0"/>
              <a:t>regular checks to ensure you do not drift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ylvestera\Pictures\2011-04-26 blanchisseuse lifeguard pic 2011\blanchisseuse lifeguard pic 2011 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86" y="1058779"/>
            <a:ext cx="8007651" cy="5516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57989" y="204537"/>
            <a:ext cx="7664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Tips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1208689" y="4808510"/>
            <a:ext cx="66845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DO NOT </a:t>
            </a:r>
            <a:r>
              <a:rPr lang="en-US" sz="3200" b="1" dirty="0" smtClean="0">
                <a:solidFill>
                  <a:srgbClr val="FFFF00"/>
                </a:solidFill>
              </a:rPr>
              <a:t>travel in overload vessel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ALWAYS </a:t>
            </a:r>
            <a:r>
              <a:rPr lang="en-US" sz="3200" b="1" dirty="0" smtClean="0">
                <a:solidFill>
                  <a:srgbClr val="FFFF00"/>
                </a:solidFill>
              </a:rPr>
              <a:t>wear life jacket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27650" name="Picture 2" descr="C:\Users\sylvestera\Pictures\3D ANIMATIONS\Bird-03-june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279" y="1755337"/>
            <a:ext cx="1047750" cy="504825"/>
          </a:xfrm>
          <a:prstGeom prst="rect">
            <a:avLst/>
          </a:prstGeom>
          <a:noFill/>
        </p:spPr>
      </p:pic>
      <p:pic>
        <p:nvPicPr>
          <p:cNvPr id="27652" name="Picture 4" descr="C:\Users\sylvestera\Pictures\3D ANIMATIONS\Bird-03-june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0080" y="2081158"/>
            <a:ext cx="1047750" cy="504825"/>
          </a:xfrm>
          <a:prstGeom prst="rect">
            <a:avLst/>
          </a:prstGeom>
          <a:noFill/>
        </p:spPr>
      </p:pic>
      <p:pic>
        <p:nvPicPr>
          <p:cNvPr id="27654" name="Picture 6" descr="C:\Users\sylvestera\Pictures\3D ANIMATIONS\Bird-03-june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174" y="2631706"/>
            <a:ext cx="1047750" cy="504825"/>
          </a:xfrm>
          <a:prstGeom prst="rect">
            <a:avLst/>
          </a:prstGeom>
          <a:noFill/>
        </p:spPr>
      </p:pic>
      <p:pic>
        <p:nvPicPr>
          <p:cNvPr id="8" name="Picture 3" descr="C:\Users\gachettej\Pictures\boat_2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5851" y="3184304"/>
            <a:ext cx="1371600" cy="323850"/>
          </a:xfrm>
          <a:prstGeom prst="rect">
            <a:avLst/>
          </a:prstGeom>
          <a:noFill/>
        </p:spPr>
      </p:pic>
      <p:pic>
        <p:nvPicPr>
          <p:cNvPr id="9" name="Picture 2" descr="C:\Users\gachettej\Pictures\boat_6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6782" y="3801424"/>
            <a:ext cx="904875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92" y="211575"/>
            <a:ext cx="8226425" cy="861435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Water Safety Tips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08364"/>
            <a:ext cx="8226425" cy="5017799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Whether at the river or at the beach, get out of the </a:t>
            </a: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water during lightening, strong winds and avoid </a:t>
            </a: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turbulent waters  </a:t>
            </a:r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http://farm1.static.flickr.com/152/334734698_0683587fab_o.jpg">
            <a:hlinkClick r:id="rId2" tgtFrame="_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308" y="2825641"/>
            <a:ext cx="5567218" cy="3868016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4" name="Picture 3" descr="http://www.allaboutyou.com/?module=images&amp;func=display&amp;fileId=61476">
            <a:hlinkClick r:id="rId4" tgtFrame="_blank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463" y="2873185"/>
            <a:ext cx="2857500" cy="380088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58235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DO’s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60582"/>
            <a:ext cx="8226425" cy="5165581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Learn to swim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Watch small children closely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Look for, read, and obey </a:t>
            </a:r>
            <a:r>
              <a:rPr lang="en-US" b="1" dirty="0" smtClean="0">
                <a:solidFill>
                  <a:srgbClr val="FF0000"/>
                </a:solidFill>
              </a:rPr>
              <a:t>ALL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/>
              <a:t>beach safety flags and </a:t>
            </a:r>
          </a:p>
          <a:p>
            <a:pPr>
              <a:buNone/>
            </a:pPr>
            <a:r>
              <a:rPr lang="en-US" b="1" dirty="0" smtClean="0"/>
              <a:t>signs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Ask a lifeguard  about ocean water safety conditions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If you are in trouble, call or wave for help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82" y="0"/>
            <a:ext cx="8226425" cy="796159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DON’Ts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893380"/>
            <a:ext cx="8226425" cy="5232784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Don’t dive into unknown waters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NEVER </a:t>
            </a:r>
            <a:r>
              <a:rPr lang="en-US" b="1" dirty="0" smtClean="0">
                <a:solidFill>
                  <a:schemeClr val="tx2"/>
                </a:solidFill>
              </a:rPr>
              <a:t>swim alone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Do not push others under water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Do not float where you cannot swim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Non or weak swimmers should not use inflated devices </a:t>
            </a:r>
          </a:p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in the water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NEVER FAKE ACTIONS OR CALLS FOR HELP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48736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IMPORTANCE OF LEARNING TO SWIM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868680"/>
            <a:ext cx="8226425" cy="559308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It is enjoyable and recreational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It has health benefits and it is a complete form of </a:t>
            </a:r>
          </a:p>
          <a:p>
            <a:pPr>
              <a:buNone/>
            </a:pPr>
            <a:r>
              <a:rPr lang="en-US" b="1" dirty="0" smtClean="0"/>
              <a:t>exercise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Being able to swim may save a life </a:t>
            </a:r>
            <a:r>
              <a:rPr lang="en-US" b="1" dirty="0" smtClean="0">
                <a:solidFill>
                  <a:srgbClr val="FFFF00"/>
                </a:solidFill>
              </a:rPr>
              <a:t>“your” </a:t>
            </a:r>
          </a:p>
          <a:p>
            <a:pPr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freestyle swimming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3427" y="4267943"/>
            <a:ext cx="3794760" cy="20061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5" name="Picture 4" descr="freestyle swimmi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6315" y="4721192"/>
            <a:ext cx="2758440" cy="192024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3440" y="1905000"/>
            <a:ext cx="7421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WATER SAFETY PREPARES US TO BE SAFE IN AND AROUND WATER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3480" y="3982998"/>
            <a:ext cx="6629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THANK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YOU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22889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at Home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55" y="1034473"/>
            <a:ext cx="8414183" cy="5467927"/>
          </a:xfrm>
          <a:ln>
            <a:noFill/>
          </a:ln>
        </p:spPr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Dangers of unsupervised children around water: </a:t>
            </a:r>
          </a:p>
          <a:p>
            <a:pPr>
              <a:buNone/>
            </a:pPr>
            <a:r>
              <a:rPr lang="en-US" sz="2800" b="1" i="1" dirty="0" smtClean="0">
                <a:solidFill>
                  <a:srgbClr val="FFFF00"/>
                </a:solidFill>
              </a:rPr>
              <a:t>The home provides a number of unseen </a:t>
            </a:r>
          </a:p>
          <a:p>
            <a:pPr>
              <a:buNone/>
            </a:pPr>
            <a:r>
              <a:rPr lang="en-US" sz="2800" b="1" i="1" dirty="0" smtClean="0">
                <a:solidFill>
                  <a:srgbClr val="FFFF00"/>
                </a:solidFill>
              </a:rPr>
              <a:t>Dangers, therefore;</a:t>
            </a:r>
          </a:p>
          <a:p>
            <a:pPr>
              <a:buNone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Adult must always stay with children at bath time,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Always stay with children near water.  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yui_3_5_1_7_1343238383290_432" descr="http://www.terexsafety.com/assets/photos/normal/0520081140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5889" y="5326982"/>
            <a:ext cx="1905000" cy="12573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yui_3_3_0_15_13432385840451088" descr="http://ts2.mm.bing.net/images/thumbnail.aspx?q=4755573132559445&amp;id=5244e47185e4291bbc5162942e99b847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1958" y="3495674"/>
            <a:ext cx="1828799" cy="131695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78676"/>
            <a:ext cx="8226425" cy="704193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at Home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5613" y="903890"/>
            <a:ext cx="8226425" cy="5812220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Remember:  </a:t>
            </a:r>
            <a:r>
              <a:rPr lang="en-US" sz="2800" b="1" dirty="0" smtClean="0"/>
              <a:t>Bathtubs could be slippery, a </a:t>
            </a:r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person could fall and hit their head.</a:t>
            </a:r>
          </a:p>
          <a:p>
            <a:endParaRPr lang="en-US" b="1" dirty="0" smtClean="0"/>
          </a:p>
          <a:p>
            <a:pPr>
              <a:buNone/>
            </a:pPr>
            <a:endParaRPr lang="en-US" i="1" dirty="0"/>
          </a:p>
        </p:txBody>
      </p:sp>
      <p:pic>
        <p:nvPicPr>
          <p:cNvPr id="112643" name="Picture 3" descr="C:\Users\sylvestera\Pictures\PICTURES FOR SLIDES\boy-in-tub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927" y="2628141"/>
            <a:ext cx="5262220" cy="394722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1026" name="Picture 2" descr="C:\Users\gachettej\Pictures\ANIMATED SWIMMER\flip-waterpret20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564" y="3215434"/>
            <a:ext cx="108585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johnbokma.com/mexit/2006/07/05/fish-tank-with-guppies.jpg">
            <a:hlinkClick r:id="rId2" tgtFrame="_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158" y="989942"/>
            <a:ext cx="5943600" cy="44577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57655"/>
            <a:ext cx="8226425" cy="693684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at Home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98484"/>
            <a:ext cx="8226425" cy="5612524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</p:txBody>
      </p:sp>
      <p:pic>
        <p:nvPicPr>
          <p:cNvPr id="79874" name="Picture 2" descr="C:\Users\sylvestera\Pictures\3D ANIMATIONS\animatedfish-8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2452" y="3069130"/>
            <a:ext cx="952500" cy="581025"/>
          </a:xfrm>
          <a:prstGeom prst="rect">
            <a:avLst/>
          </a:prstGeom>
          <a:noFill/>
        </p:spPr>
      </p:pic>
      <p:pic>
        <p:nvPicPr>
          <p:cNvPr id="79877" name="Picture 5" descr="C:\Users\sylvestera\Pictures\3D ANIMATIONS\fishanimation-12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219" y="3429165"/>
            <a:ext cx="952500" cy="714375"/>
          </a:xfrm>
          <a:prstGeom prst="rect">
            <a:avLst/>
          </a:prstGeom>
          <a:noFill/>
        </p:spPr>
      </p:pic>
      <p:pic>
        <p:nvPicPr>
          <p:cNvPr id="79878" name="Picture 6" descr="C:\Users\sylvestera\Pictures\3D ANIMATIONS\fish_4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4051" y="2116685"/>
            <a:ext cx="2619375" cy="94297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7353" y="5619776"/>
            <a:ext cx="831368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FFC000"/>
                </a:solidFill>
              </a:rPr>
              <a:t>Fish tanks should be covered properly with a wire mesh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en-US" sz="2400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ylvestera\Pictures\PICTURES FOR SLIDES\water%20barre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876" y="3321269"/>
            <a:ext cx="4242816" cy="30690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2052" name="Picture 4" descr="C:\Users\sylvestera\Pictures\PICTURES FOR SLIDES\2398661901_71de738604[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697" y="3318001"/>
            <a:ext cx="4000500" cy="313535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62759" y="1451981"/>
            <a:ext cx="8513379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/>
              <a:t>Buckets, barrels, water tanks with stored water, </a:t>
            </a:r>
          </a:p>
          <a:p>
            <a:pPr>
              <a:lnSpc>
                <a:spcPct val="80000"/>
              </a:lnSpc>
            </a:pPr>
            <a:endParaRPr lang="en-US" sz="2800" b="1" dirty="0" smtClean="0"/>
          </a:p>
          <a:p>
            <a:pPr>
              <a:lnSpc>
                <a:spcPct val="80000"/>
              </a:lnSpc>
            </a:pPr>
            <a:r>
              <a:rPr lang="en-US" sz="2800" b="1" dirty="0" smtClean="0"/>
              <a:t>should be securely covered </a:t>
            </a: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1132" y="396030"/>
            <a:ext cx="7798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Water Safety at Home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ind_0480_slide">
  <a:themeElements>
    <a:clrScheme name="Office Theme 2">
      <a:dk1>
        <a:srgbClr val="333333"/>
      </a:dk1>
      <a:lt1>
        <a:srgbClr val="FFFFFF"/>
      </a:lt1>
      <a:dk2>
        <a:srgbClr val="003366"/>
      </a:dk2>
      <a:lt2>
        <a:srgbClr val="FFFFFF"/>
      </a:lt2>
      <a:accent1>
        <a:srgbClr val="ACAAF2"/>
      </a:accent1>
      <a:accent2>
        <a:srgbClr val="73D1C9"/>
      </a:accent2>
      <a:accent3>
        <a:srgbClr val="AAADB8"/>
      </a:accent3>
      <a:accent4>
        <a:srgbClr val="DADADA"/>
      </a:accent4>
      <a:accent5>
        <a:srgbClr val="D2D2F7"/>
      </a:accent5>
      <a:accent6>
        <a:srgbClr val="68BDB6"/>
      </a:accent6>
      <a:hlink>
        <a:srgbClr val="AACEF2"/>
      </a:hlink>
      <a:folHlink>
        <a:srgbClr val="D9C7EB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7EB2E6"/>
        </a:accent1>
        <a:accent2>
          <a:srgbClr val="95BDE6"/>
        </a:accent2>
        <a:accent3>
          <a:srgbClr val="AAADB8"/>
        </a:accent3>
        <a:accent4>
          <a:srgbClr val="DADADA"/>
        </a:accent4>
        <a:accent5>
          <a:srgbClr val="C0D5F0"/>
        </a:accent5>
        <a:accent6>
          <a:srgbClr val="87ABD0"/>
        </a:accent6>
        <a:hlink>
          <a:srgbClr val="AACEF2"/>
        </a:hlink>
        <a:folHlink>
          <a:srgbClr val="B6D4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ACAAF2"/>
        </a:accent1>
        <a:accent2>
          <a:srgbClr val="73D1C9"/>
        </a:accent2>
        <a:accent3>
          <a:srgbClr val="AAADB8"/>
        </a:accent3>
        <a:accent4>
          <a:srgbClr val="DADADA"/>
        </a:accent4>
        <a:accent5>
          <a:srgbClr val="D2D2F7"/>
        </a:accent5>
        <a:accent6>
          <a:srgbClr val="68BDB6"/>
        </a:accent6>
        <a:hlink>
          <a:srgbClr val="AACEF2"/>
        </a:hlink>
        <a:folHlink>
          <a:srgbClr val="D9C7E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E0C170"/>
        </a:accent1>
        <a:accent2>
          <a:srgbClr val="82B8ED"/>
        </a:accent2>
        <a:accent3>
          <a:srgbClr val="AAADB8"/>
        </a:accent3>
        <a:accent4>
          <a:srgbClr val="DADADA"/>
        </a:accent4>
        <a:accent5>
          <a:srgbClr val="EDDDBB"/>
        </a:accent5>
        <a:accent6>
          <a:srgbClr val="75A6D7"/>
        </a:accent6>
        <a:hlink>
          <a:srgbClr val="E0DD9D"/>
        </a:hlink>
        <a:folHlink>
          <a:srgbClr val="EDCBB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C5D96C"/>
        </a:accent1>
        <a:accent2>
          <a:srgbClr val="EDB877"/>
        </a:accent2>
        <a:accent3>
          <a:srgbClr val="AAADB8"/>
        </a:accent3>
        <a:accent4>
          <a:srgbClr val="DADADA"/>
        </a:accent4>
        <a:accent5>
          <a:srgbClr val="DFE9BA"/>
        </a:accent5>
        <a:accent6>
          <a:srgbClr val="D7A66B"/>
        </a:accent6>
        <a:hlink>
          <a:srgbClr val="EBD3E5"/>
        </a:hlink>
        <a:folHlink>
          <a:srgbClr val="AAC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EB2E6"/>
        </a:accent1>
        <a:accent2>
          <a:srgbClr val="95BDE6"/>
        </a:accent2>
        <a:accent3>
          <a:srgbClr val="FFFFFF"/>
        </a:accent3>
        <a:accent4>
          <a:srgbClr val="000000"/>
        </a:accent4>
        <a:accent5>
          <a:srgbClr val="C0D5F0"/>
        </a:accent5>
        <a:accent6>
          <a:srgbClr val="87ABD0"/>
        </a:accent6>
        <a:hlink>
          <a:srgbClr val="AACEF2"/>
        </a:hlink>
        <a:folHlink>
          <a:srgbClr val="B6D4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CAAF2"/>
        </a:accent1>
        <a:accent2>
          <a:srgbClr val="73D1C9"/>
        </a:accent2>
        <a:accent3>
          <a:srgbClr val="FFFFFF"/>
        </a:accent3>
        <a:accent4>
          <a:srgbClr val="000000"/>
        </a:accent4>
        <a:accent5>
          <a:srgbClr val="D2D2F7"/>
        </a:accent5>
        <a:accent6>
          <a:srgbClr val="68BDB6"/>
        </a:accent6>
        <a:hlink>
          <a:srgbClr val="AACEF2"/>
        </a:hlink>
        <a:folHlink>
          <a:srgbClr val="D9C7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0C170"/>
        </a:accent1>
        <a:accent2>
          <a:srgbClr val="82B8ED"/>
        </a:accent2>
        <a:accent3>
          <a:srgbClr val="FFFFFF"/>
        </a:accent3>
        <a:accent4>
          <a:srgbClr val="000000"/>
        </a:accent4>
        <a:accent5>
          <a:srgbClr val="EDDDBB"/>
        </a:accent5>
        <a:accent6>
          <a:srgbClr val="75A6D7"/>
        </a:accent6>
        <a:hlink>
          <a:srgbClr val="E0DD9D"/>
        </a:hlink>
        <a:folHlink>
          <a:srgbClr val="EDC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5D96C"/>
        </a:accent1>
        <a:accent2>
          <a:srgbClr val="EDB877"/>
        </a:accent2>
        <a:accent3>
          <a:srgbClr val="FFFFFF"/>
        </a:accent3>
        <a:accent4>
          <a:srgbClr val="000000"/>
        </a:accent4>
        <a:accent5>
          <a:srgbClr val="DFE9BA"/>
        </a:accent5>
        <a:accent6>
          <a:srgbClr val="D7A66B"/>
        </a:accent6>
        <a:hlink>
          <a:srgbClr val="EBD3E5"/>
        </a:hlink>
        <a:folHlink>
          <a:srgbClr val="AACE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3366"/>
      </a:dk2>
      <a:lt2>
        <a:srgbClr val="FFFFFF"/>
      </a:lt2>
      <a:accent1>
        <a:srgbClr val="ACAAF2"/>
      </a:accent1>
      <a:accent2>
        <a:srgbClr val="73D1C9"/>
      </a:accent2>
      <a:accent3>
        <a:srgbClr val="AAADB8"/>
      </a:accent3>
      <a:accent4>
        <a:srgbClr val="DADADA"/>
      </a:accent4>
      <a:accent5>
        <a:srgbClr val="D2D2F7"/>
      </a:accent5>
      <a:accent6>
        <a:srgbClr val="68BDB6"/>
      </a:accent6>
      <a:hlink>
        <a:srgbClr val="AACEF2"/>
      </a:hlink>
      <a:folHlink>
        <a:srgbClr val="D9C7E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7EB2E6"/>
        </a:accent1>
        <a:accent2>
          <a:srgbClr val="95BDE6"/>
        </a:accent2>
        <a:accent3>
          <a:srgbClr val="AAADB8"/>
        </a:accent3>
        <a:accent4>
          <a:srgbClr val="DADADA"/>
        </a:accent4>
        <a:accent5>
          <a:srgbClr val="C0D5F0"/>
        </a:accent5>
        <a:accent6>
          <a:srgbClr val="87ABD0"/>
        </a:accent6>
        <a:hlink>
          <a:srgbClr val="AACEF2"/>
        </a:hlink>
        <a:folHlink>
          <a:srgbClr val="B6D4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ACAAF2"/>
        </a:accent1>
        <a:accent2>
          <a:srgbClr val="73D1C9"/>
        </a:accent2>
        <a:accent3>
          <a:srgbClr val="AAADB8"/>
        </a:accent3>
        <a:accent4>
          <a:srgbClr val="DADADA"/>
        </a:accent4>
        <a:accent5>
          <a:srgbClr val="D2D2F7"/>
        </a:accent5>
        <a:accent6>
          <a:srgbClr val="68BDB6"/>
        </a:accent6>
        <a:hlink>
          <a:srgbClr val="AACEF2"/>
        </a:hlink>
        <a:folHlink>
          <a:srgbClr val="D9C7E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E0C170"/>
        </a:accent1>
        <a:accent2>
          <a:srgbClr val="82B8ED"/>
        </a:accent2>
        <a:accent3>
          <a:srgbClr val="AAADB8"/>
        </a:accent3>
        <a:accent4>
          <a:srgbClr val="DADADA"/>
        </a:accent4>
        <a:accent5>
          <a:srgbClr val="EDDDBB"/>
        </a:accent5>
        <a:accent6>
          <a:srgbClr val="75A6D7"/>
        </a:accent6>
        <a:hlink>
          <a:srgbClr val="E0DD9D"/>
        </a:hlink>
        <a:folHlink>
          <a:srgbClr val="EDCBB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C5D96C"/>
        </a:accent1>
        <a:accent2>
          <a:srgbClr val="EDB877"/>
        </a:accent2>
        <a:accent3>
          <a:srgbClr val="AAADB8"/>
        </a:accent3>
        <a:accent4>
          <a:srgbClr val="DADADA"/>
        </a:accent4>
        <a:accent5>
          <a:srgbClr val="DFE9BA"/>
        </a:accent5>
        <a:accent6>
          <a:srgbClr val="D7A66B"/>
        </a:accent6>
        <a:hlink>
          <a:srgbClr val="EBD3E5"/>
        </a:hlink>
        <a:folHlink>
          <a:srgbClr val="AAC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EB2E6"/>
        </a:accent1>
        <a:accent2>
          <a:srgbClr val="95BDE6"/>
        </a:accent2>
        <a:accent3>
          <a:srgbClr val="FFFFFF"/>
        </a:accent3>
        <a:accent4>
          <a:srgbClr val="000000"/>
        </a:accent4>
        <a:accent5>
          <a:srgbClr val="C0D5F0"/>
        </a:accent5>
        <a:accent6>
          <a:srgbClr val="87ABD0"/>
        </a:accent6>
        <a:hlink>
          <a:srgbClr val="AACEF2"/>
        </a:hlink>
        <a:folHlink>
          <a:srgbClr val="B6D4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CAAF2"/>
        </a:accent1>
        <a:accent2>
          <a:srgbClr val="73D1C9"/>
        </a:accent2>
        <a:accent3>
          <a:srgbClr val="FFFFFF"/>
        </a:accent3>
        <a:accent4>
          <a:srgbClr val="000000"/>
        </a:accent4>
        <a:accent5>
          <a:srgbClr val="D2D2F7"/>
        </a:accent5>
        <a:accent6>
          <a:srgbClr val="68BDB6"/>
        </a:accent6>
        <a:hlink>
          <a:srgbClr val="AACEF2"/>
        </a:hlink>
        <a:folHlink>
          <a:srgbClr val="D9C7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0C170"/>
        </a:accent1>
        <a:accent2>
          <a:srgbClr val="82B8ED"/>
        </a:accent2>
        <a:accent3>
          <a:srgbClr val="FFFFFF"/>
        </a:accent3>
        <a:accent4>
          <a:srgbClr val="000000"/>
        </a:accent4>
        <a:accent5>
          <a:srgbClr val="EDDDBB"/>
        </a:accent5>
        <a:accent6>
          <a:srgbClr val="75A6D7"/>
        </a:accent6>
        <a:hlink>
          <a:srgbClr val="E0DD9D"/>
        </a:hlink>
        <a:folHlink>
          <a:srgbClr val="EDC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5D96C"/>
        </a:accent1>
        <a:accent2>
          <a:srgbClr val="EDB877"/>
        </a:accent2>
        <a:accent3>
          <a:srgbClr val="FFFFFF"/>
        </a:accent3>
        <a:accent4>
          <a:srgbClr val="000000"/>
        </a:accent4>
        <a:accent5>
          <a:srgbClr val="DFE9BA"/>
        </a:accent5>
        <a:accent6>
          <a:srgbClr val="D7A66B"/>
        </a:accent6>
        <a:hlink>
          <a:srgbClr val="EBD3E5"/>
        </a:hlink>
        <a:folHlink>
          <a:srgbClr val="AACE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ind_0480_slide</Template>
  <TotalTime>3701</TotalTime>
  <Words>1284</Words>
  <Application>Microsoft Office PowerPoint</Application>
  <PresentationFormat>On-screen Show (4:3)</PresentationFormat>
  <Paragraphs>339</Paragraphs>
  <Slides>56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ind_0480_slide</vt:lpstr>
      <vt:lpstr>1_Default Design</vt:lpstr>
      <vt:lpstr>Concourse</vt:lpstr>
      <vt:lpstr>PowerPoint Presentation</vt:lpstr>
      <vt:lpstr>Friday  23rd May 2014  Ministry of Tourism: Life Guard Services,  Water Safety Education Officers, Mr. Allister Livingston and Mr. Augustus Sylvester  with COTEEL Staff and Invited Guests on a   Water Safety Session </vt:lpstr>
      <vt:lpstr>PowerPoint Presentation</vt:lpstr>
      <vt:lpstr>PowerPoint Presentation</vt:lpstr>
      <vt:lpstr>PowerPoint Presentation</vt:lpstr>
      <vt:lpstr>Water Safety at Home</vt:lpstr>
      <vt:lpstr>Water Safety at Home</vt:lpstr>
      <vt:lpstr>Water Safety at Home</vt:lpstr>
      <vt:lpstr>PowerPoint Presentation</vt:lpstr>
      <vt:lpstr>PowerPoint Presentation</vt:lpstr>
      <vt:lpstr>Water Safety at Home</vt:lpstr>
      <vt:lpstr>Water Safety at Home </vt:lpstr>
      <vt:lpstr>PowerPoint Presentation</vt:lpstr>
      <vt:lpstr>Water Safety at the Swimming Pool</vt:lpstr>
      <vt:lpstr>Water Safety at the Swimming Pool </vt:lpstr>
      <vt:lpstr>Danger of Diving into Swimming  Pools</vt:lpstr>
      <vt:lpstr>WATER SAFETY AT RIVERS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Role of the Lifeguard</vt:lpstr>
      <vt:lpstr>Hours of Lifeguard Patrol </vt:lpstr>
      <vt:lpstr>BEACHES PATROLLED BY LIFEGUARDS</vt:lpstr>
      <vt:lpstr>PowerPoint Presentation</vt:lpstr>
      <vt:lpstr>PowerPoint Presentation</vt:lpstr>
      <vt:lpstr>PowerPoint Presentation</vt:lpstr>
      <vt:lpstr>PowerPoint Presentation</vt:lpstr>
      <vt:lpstr>Dangers of Floatation Devices</vt:lpstr>
      <vt:lpstr>PowerPoint Presentation</vt:lpstr>
      <vt:lpstr>Note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MISSING CHILD</vt:lpstr>
      <vt:lpstr>Missing Child</vt:lpstr>
      <vt:lpstr>DANGERS OF MAN- O- WAR</vt:lpstr>
      <vt:lpstr>TREATMENT</vt:lpstr>
      <vt:lpstr>TREATMENT</vt:lpstr>
      <vt:lpstr>MARINE CREATURE “Sand Dollar”</vt:lpstr>
      <vt:lpstr>PowerPoint Presentation</vt:lpstr>
      <vt:lpstr>Alcohol and Water DO NOT Mix</vt:lpstr>
      <vt:lpstr>Water Safety Tips</vt:lpstr>
      <vt:lpstr>Water Safety Tips</vt:lpstr>
      <vt:lpstr>Water Safety Tips</vt:lpstr>
      <vt:lpstr>Water Safety Tips</vt:lpstr>
      <vt:lpstr>PowerPoint Presentation</vt:lpstr>
      <vt:lpstr>Water Safety Tips</vt:lpstr>
      <vt:lpstr>DO’s</vt:lpstr>
      <vt:lpstr>DON’Ts</vt:lpstr>
      <vt:lpstr>IMPORTANCE OF LEARNING TO SWIM</vt:lpstr>
      <vt:lpstr>PowerPoint Presentation</vt:lpstr>
    </vt:vector>
  </TitlesOfParts>
  <Company>Ministry of Tourism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dwarikal</dc:creator>
  <cp:lastModifiedBy>Tricia</cp:lastModifiedBy>
  <cp:revision>332</cp:revision>
  <dcterms:created xsi:type="dcterms:W3CDTF">2011-03-25T18:15:52Z</dcterms:created>
  <dcterms:modified xsi:type="dcterms:W3CDTF">2014-05-28T17:01:08Z</dcterms:modified>
</cp:coreProperties>
</file>