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4660"/>
  </p:normalViewPr>
  <p:slideViewPr>
    <p:cSldViewPr>
      <p:cViewPr>
        <p:scale>
          <a:sx n="69" d="100"/>
          <a:sy n="69" d="100"/>
        </p:scale>
        <p:origin x="-1884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C1063-CC3C-4083-BB70-D5BAE47CE140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5C6B3-DBD4-4566-8839-71D88E3CD8BA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98642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5C6B3-DBD4-4566-8839-71D88E3CD8BA}" type="slidenum">
              <a:rPr lang="en-TT" smtClean="0"/>
              <a:t>8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59649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5C6B3-DBD4-4566-8839-71D88E3CD8BA}" type="slidenum">
              <a:rPr lang="en-TT" smtClean="0"/>
              <a:t>12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06714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T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592388"/>
            <a:ext cx="8639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023F6D8-2A73-4600-89BB-C5E28C27251D}" type="datetimeFigureOut">
              <a:rPr lang="en-TT" smtClean="0"/>
              <a:t>28/05/2014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6A1451-43A3-4E8B-BE90-CE55AAF38658}" type="slidenum">
              <a:rPr lang="en-TT" smtClean="0"/>
              <a:t>‹#›</a:t>
            </a:fld>
            <a:endParaRPr lang="en-T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396660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5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extLst/>
          </a:lstStyle>
          <a:p>
            <a:r>
              <a:rPr lang="en-TT" dirty="0" smtClean="0"/>
              <a:t>April 3</a:t>
            </a:r>
            <a:r>
              <a:rPr lang="en-TT" baseline="30000" dirty="0" smtClean="0"/>
              <a:t>rd</a:t>
            </a:r>
            <a:r>
              <a:rPr lang="en-TT" dirty="0" smtClean="0"/>
              <a:t> 2014</a:t>
            </a:r>
            <a:endParaRPr lang="en-TT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7" y="6359950"/>
            <a:ext cx="936104" cy="45342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38813"/>
            <a:ext cx="13652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1.jpe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fiveforlife.com/" TargetMode="External"/><Relationship Id="rId2" Type="http://schemas.openxmlformats.org/officeDocument/2006/relationships/hyperlink" Target="http://www.nestl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27384"/>
            <a:ext cx="9144000" cy="6768752"/>
            <a:chOff x="0" y="-27384"/>
            <a:chExt cx="9144000" cy="6768752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-27384"/>
              <a:ext cx="9144000" cy="6768752"/>
              <a:chOff x="0" y="-27384"/>
              <a:chExt cx="9144000" cy="676875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5312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67952" y="-27384"/>
                <a:ext cx="7548464" cy="309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TT" sz="4400" dirty="0" smtClean="0">
                    <a:ln w="18415" cmpd="sng">
                      <a:solidFill>
                        <a:schemeClr val="tx1"/>
                      </a:solidFill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An </a:t>
                </a:r>
                <a:r>
                  <a:rPr lang="en-TT" sz="4400" b="1" dirty="0" smtClean="0">
                    <a:ln w="18415" cmpd="sng">
                      <a:solidFill>
                        <a:schemeClr val="tx1"/>
                      </a:solidFill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HSE</a:t>
                </a:r>
                <a:r>
                  <a:rPr lang="en-TT" sz="4400" dirty="0" smtClean="0">
                    <a:ln w="18415" cmpd="sng">
                      <a:solidFill>
                        <a:schemeClr val="tx1"/>
                      </a:solidFill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TT" sz="4400" b="1" dirty="0" smtClean="0">
                    <a:ln w="18415" cmpd="sng">
                      <a:solidFill>
                        <a:schemeClr val="tx1"/>
                      </a:solidFill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Initiative </a:t>
                </a:r>
                <a:r>
                  <a:rPr lang="en-TT" sz="4400" dirty="0" smtClean="0">
                    <a:ln w="18415" cmpd="sng">
                      <a:solidFill>
                        <a:schemeClr val="tx1"/>
                      </a:solidFill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of </a:t>
                </a:r>
              </a:p>
              <a:p>
                <a:pPr algn="ctr"/>
                <a:r>
                  <a:rPr lang="en-TT" sz="4400" b="1" dirty="0">
                    <a:ln w="18415" cmpd="sng">
                      <a:solidFill>
                        <a:schemeClr val="tx1"/>
                      </a:solidFill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COTEEL</a:t>
                </a:r>
              </a:p>
              <a:p>
                <a:pPr algn="ctr"/>
                <a:r>
                  <a:rPr lang="en-TT" sz="3200" dirty="0" smtClean="0">
                    <a:ln w="18415" cmpd="sng">
                      <a:noFill/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in collaboration with </a:t>
                </a:r>
              </a:p>
              <a:p>
                <a:pPr algn="ctr"/>
                <a:r>
                  <a:rPr lang="en-TT" sz="3200" u="sng" dirty="0" smtClean="0">
                    <a:ln w="18415" cmpd="sng">
                      <a:noFill/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Nestlé Trinidad and Tobago Limited</a:t>
                </a:r>
                <a:endParaRPr lang="en-TT" sz="2800" u="sng" dirty="0" smtClean="0">
                  <a:ln w="18415" cmpd="sng">
                    <a:noFill/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  <a:p>
                <a:pPr algn="ctr"/>
                <a:endParaRPr lang="en-TT" sz="1100" dirty="0" smtClean="0">
                  <a:ln w="18415" cmpd="sng">
                    <a:noFill/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  <a:p>
                <a:pPr algn="ctr"/>
                <a:r>
                  <a:rPr lang="en-TT" sz="3200" dirty="0" smtClean="0">
                    <a:ln w="18415" cmpd="sng">
                      <a:noFill/>
                      <a:prstDash val="solid"/>
                    </a:ln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Presents </a:t>
                </a:r>
                <a:endParaRPr lang="en-TT" sz="3200" dirty="0">
                  <a:ln w="18415" cmpd="sng">
                    <a:noFill/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6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084" y="6039800"/>
                <a:ext cx="1445604" cy="70156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9698" y="2980109"/>
                <a:ext cx="4654550" cy="22971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021225" y="6329507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TT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April 3</a:t>
              </a:r>
              <a:r>
                <a:rPr lang="en-TT" b="1" baseline="300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rd</a:t>
              </a:r>
              <a:r>
                <a:rPr lang="en-TT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2014</a:t>
              </a:r>
              <a:endParaRPr lang="en-TT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4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0069" y="1127905"/>
            <a:ext cx="3985552" cy="4029287"/>
            <a:chOff x="827583" y="5295"/>
            <a:chExt cx="7344817" cy="6968916"/>
          </a:xfrm>
        </p:grpSpPr>
        <p:pic>
          <p:nvPicPr>
            <p:cNvPr id="3" name="Picture 3" descr="\\MACHINE2\CoteelUserDa\COTEEL IMAGES\LIVING WELL HSE INTIATIVE NESTLE\100_383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2" r="34273" b="3272"/>
            <a:stretch/>
          </p:blipFill>
          <p:spPr bwMode="auto">
            <a:xfrm>
              <a:off x="827583" y="5295"/>
              <a:ext cx="7344817" cy="5348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43607" y="5629740"/>
              <a:ext cx="6864762" cy="134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Mrs. Mieres introduces the Six Food Groups. Members were allowed to ask questions and share their views.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16016" y="2151738"/>
            <a:ext cx="4099265" cy="3220897"/>
            <a:chOff x="1546415" y="446497"/>
            <a:chExt cx="6985886" cy="5197718"/>
          </a:xfrm>
        </p:grpSpPr>
        <p:pic>
          <p:nvPicPr>
            <p:cNvPr id="6" name="Picture 7" descr="\\MACHINE2\CoteelUserDa\COTEEL IMAGES\LIVING WELL HSE INTIATIVE NESTLE\100_383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93" r="3013"/>
            <a:stretch/>
          </p:blipFill>
          <p:spPr bwMode="auto">
            <a:xfrm>
              <a:off x="1546415" y="446497"/>
              <a:ext cx="6985886" cy="4197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713191" y="4700535"/>
              <a:ext cx="6819110" cy="94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Portion Control- The recommended amount of servings from each food group.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Healthy Living Session- Take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Five For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5507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5536" y="1173443"/>
            <a:ext cx="3912432" cy="3058678"/>
            <a:chOff x="2085853" y="2150893"/>
            <a:chExt cx="5520833" cy="4165149"/>
          </a:xfrm>
        </p:grpSpPr>
        <p:pic>
          <p:nvPicPr>
            <p:cNvPr id="10" name="Picture 5" descr="\\MACHINE2\CoteelUserDa\COTEEL IMAGES\LIVING WELL HSE INTIATIVE NESTLE\100_385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4" t="24066"/>
            <a:stretch/>
          </p:blipFill>
          <p:spPr bwMode="auto">
            <a:xfrm>
              <a:off x="2085853" y="2150893"/>
              <a:ext cx="5520833" cy="329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085853" y="5519726"/>
              <a:ext cx="5182137" cy="79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Audience gather at display table to learn more about portion control.</a:t>
              </a:r>
              <a:endParaRPr lang="en-TT" dirty="0" smtClean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0" y="1628800"/>
            <a:ext cx="4215778" cy="3724093"/>
            <a:chOff x="1046283" y="7276142"/>
            <a:chExt cx="5751357" cy="4924895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9" t="23119" r="11929"/>
            <a:stretch/>
          </p:blipFill>
          <p:spPr bwMode="auto">
            <a:xfrm>
              <a:off x="1046283" y="7276142"/>
              <a:ext cx="5751357" cy="382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635702" y="11102092"/>
              <a:ext cx="4977325" cy="109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Mrs. Mieres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explains different ways of mixing </a:t>
              </a:r>
              <a:r>
                <a:rPr lang="en-TT" sz="16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and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matching food as </a:t>
              </a:r>
              <a:r>
                <a:rPr lang="en-TT" sz="16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COTEEL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staff </a:t>
              </a:r>
              <a:r>
                <a:rPr lang="en-TT" sz="16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and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guests </a:t>
              </a:r>
              <a:r>
                <a:rPr lang="en-TT" sz="16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looks on.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Healthy Living Session- Take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Five For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36013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99992" y="2196935"/>
            <a:ext cx="4368016" cy="3245967"/>
            <a:chOff x="952014" y="1109399"/>
            <a:chExt cx="6975965" cy="51839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1"/>
            <a:stretch/>
          </p:blipFill>
          <p:spPr>
            <a:xfrm>
              <a:off x="1277242" y="1109399"/>
              <a:ext cx="6650737" cy="38507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2014" y="4917088"/>
              <a:ext cx="6440046" cy="137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COTEEL Staff and Invited Guests with Hampers presented by Mrs. Shaunelle Mieres from Nestlé.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1520" y="1196752"/>
            <a:ext cx="4248472" cy="2993059"/>
            <a:chOff x="1183748" y="2249208"/>
            <a:chExt cx="7505944" cy="5211891"/>
          </a:xfrm>
        </p:grpSpPr>
        <p:pic>
          <p:nvPicPr>
            <p:cNvPr id="10" name="Picture 16" descr="\\MACHINE2\CoteelUserDa\COTEEL IMAGES\LIVING WELL HSE INTIATIVE NESTLE\100_386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17"/>
            <a:stretch/>
          </p:blipFill>
          <p:spPr bwMode="auto">
            <a:xfrm>
              <a:off x="1183748" y="2249208"/>
              <a:ext cx="7505944" cy="426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706165" y="6442815"/>
              <a:ext cx="6529700" cy="101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Audience receives brochures and charts on Healthy Living.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Healthy Living Session- Take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Five For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21811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0" b="14917"/>
          <a:stretch/>
        </p:blipFill>
        <p:spPr>
          <a:xfrm>
            <a:off x="3712455" y="3790644"/>
            <a:ext cx="4824354" cy="2374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5" b="12207"/>
          <a:stretch/>
        </p:blipFill>
        <p:spPr>
          <a:xfrm>
            <a:off x="527650" y="811072"/>
            <a:ext cx="5127452" cy="2617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Recipes Courtesy Nestlé -Take a High Five for Life </a:t>
            </a:r>
            <a:endParaRPr lang="en-TT" sz="2400" dirty="0">
              <a:solidFill>
                <a:schemeClr val="dk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8" b="38552"/>
          <a:stretch/>
        </p:blipFill>
        <p:spPr>
          <a:xfrm>
            <a:off x="387251" y="904466"/>
            <a:ext cx="4913114" cy="2452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0" b="12810"/>
          <a:stretch/>
        </p:blipFill>
        <p:spPr>
          <a:xfrm>
            <a:off x="3623888" y="3640240"/>
            <a:ext cx="4620520" cy="2330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Recipes Courtesy Nestlé -Take a High Five for Life </a:t>
            </a:r>
            <a:endParaRPr lang="en-TT" sz="2400" dirty="0">
              <a:solidFill>
                <a:schemeClr val="dk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9652" y="206084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For more information on Healthy Living  visit </a:t>
            </a:r>
          </a:p>
          <a:p>
            <a:pPr algn="ctr"/>
            <a:endParaRPr lang="en-TT" sz="1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www.nestle.com</a:t>
            </a:r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or </a:t>
            </a:r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www.highfiveforlife.com</a:t>
            </a:r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TT" sz="1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294"/>
            <a:ext cx="9196336" cy="5748389"/>
            <a:chOff x="0" y="10294"/>
            <a:chExt cx="9196336" cy="5748389"/>
          </a:xfrm>
        </p:grpSpPr>
        <p:sp>
          <p:nvSpPr>
            <p:cNvPr id="2" name="Title 2"/>
            <p:cNvSpPr txBox="1">
              <a:spLocks/>
            </p:cNvSpPr>
            <p:nvPr/>
          </p:nvSpPr>
          <p:spPr>
            <a:xfrm>
              <a:off x="0" y="10294"/>
              <a:ext cx="9196336" cy="3058666"/>
            </a:xfrm>
            <a:prstGeom prst="rect">
              <a:avLst/>
            </a:prstGeom>
          </p:spPr>
          <p:txBody>
            <a:bodyPr vert="horz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ctr"/>
              <a:r>
                <a:rPr lang="en-TT" sz="24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Thursday 3</a:t>
              </a:r>
              <a:r>
                <a:rPr lang="en-TT" sz="2400" b="0" baseline="3000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rd</a:t>
              </a:r>
              <a:r>
                <a:rPr lang="en-TT" sz="24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 April 2014 </a:t>
              </a:r>
            </a:p>
            <a:p>
              <a:pPr algn="ctr"/>
              <a:r>
                <a:rPr lang="en-TT" sz="24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Nestlé </a:t>
              </a:r>
              <a:r>
                <a:rPr lang="en-TT" sz="24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Nutritionist, </a:t>
              </a:r>
              <a:r>
                <a:rPr lang="en-TT" sz="2400" b="0" dirty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Ms</a:t>
              </a:r>
              <a:r>
                <a:rPr lang="en-TT" sz="24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. Shaunelle Mieres </a:t>
              </a:r>
            </a:p>
            <a:p>
              <a:pPr algn="ctr"/>
              <a:r>
                <a:rPr lang="en-TT" sz="24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with COTEEL Staff and Invited Guests on an </a:t>
              </a:r>
            </a:p>
            <a:p>
              <a:pPr algn="ctr"/>
              <a:endParaRPr lang="en-TT" sz="1050" b="0" dirty="0" smtClean="0">
                <a:effectLst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r>
                <a:rPr lang="en-TT" sz="240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Healthy Living Session- Take a High Five for Life</a:t>
              </a:r>
              <a:r>
                <a:rPr lang="en-TT" sz="280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TT" sz="28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/>
              </a:r>
              <a:br>
                <a:rPr lang="en-TT" sz="2800" b="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</a:br>
              <a:r>
                <a:rPr lang="en-TT" sz="320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  <a:t/>
              </a:r>
              <a:br>
                <a:rPr lang="en-TT" sz="3200" dirty="0" smtClean="0"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rPr>
              </a:br>
              <a:endParaRPr lang="en-TT" sz="3200" dirty="0">
                <a:effectLst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" name="Picture 2" descr="\\MACHINE2\CoteelUserDa\HSE STOW TT DATA 2014\HSE INITIATIVES  2014\LIVING WELL HSE INTIATIVE NESTLE\100_38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" t="21708" b="7909"/>
            <a:stretch/>
          </p:blipFill>
          <p:spPr bwMode="auto">
            <a:xfrm>
              <a:off x="1308178" y="2060849"/>
              <a:ext cx="6576190" cy="369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33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1540" y="91589"/>
            <a:ext cx="846692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TT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Everyone can live that Healthy Lifestyle by following these (5) Five  steps: </a:t>
            </a:r>
            <a:endParaRPr lang="en-TT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4698" y="764704"/>
            <a:ext cx="7947742" cy="5546740"/>
            <a:chOff x="584698" y="764704"/>
            <a:chExt cx="7947742" cy="5546740"/>
          </a:xfrm>
        </p:grpSpPr>
        <p:grpSp>
          <p:nvGrpSpPr>
            <p:cNvPr id="7" name="Group 6"/>
            <p:cNvGrpSpPr/>
            <p:nvPr/>
          </p:nvGrpSpPr>
          <p:grpSpPr>
            <a:xfrm>
              <a:off x="4579074" y="5229200"/>
              <a:ext cx="3953366" cy="1082244"/>
              <a:chOff x="4209026" y="5669652"/>
              <a:chExt cx="4543580" cy="1082244"/>
            </a:xfrm>
          </p:grpSpPr>
          <p:pic>
            <p:nvPicPr>
              <p:cNvPr id="8" name="Picture 14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707"/>
              <a:stretch/>
            </p:blipFill>
            <p:spPr bwMode="auto">
              <a:xfrm>
                <a:off x="4209026" y="5669652"/>
                <a:ext cx="1570527" cy="108224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ounded Rectangle 4"/>
              <p:cNvSpPr/>
              <p:nvPr/>
            </p:nvSpPr>
            <p:spPr>
              <a:xfrm>
                <a:off x="5929072" y="5900511"/>
                <a:ext cx="2823534" cy="49134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209550" tIns="209550" rIns="209550" bIns="209550" numCol="1" spcCol="1270" anchor="ctr" anchorCtr="0">
                <a:noAutofit/>
              </a:bodyPr>
              <a:lstStyle/>
              <a:p>
                <a:pPr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TT" sz="1600" dirty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5. </a:t>
                </a:r>
                <a:r>
                  <a:rPr lang="en-TT" sz="1600" dirty="0" smtClean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Be </a:t>
                </a:r>
                <a:r>
                  <a:rPr lang="en-TT" sz="1600" dirty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Happy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84698" y="764704"/>
              <a:ext cx="3699270" cy="1020428"/>
              <a:chOff x="189832" y="824396"/>
              <a:chExt cx="4420046" cy="1020428"/>
            </a:xfrm>
          </p:grpSpPr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32" y="824396"/>
                <a:ext cx="1483954" cy="10204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ounded Rectangle 4"/>
              <p:cNvSpPr/>
              <p:nvPr/>
            </p:nvSpPr>
            <p:spPr>
              <a:xfrm>
                <a:off x="1912364" y="993979"/>
                <a:ext cx="2697514" cy="46078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TT" sz="1600" kern="1200" dirty="0" smtClean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1. Eat Healthy</a:t>
                </a:r>
                <a:endParaRPr lang="en-TT" sz="1600" kern="1200" dirty="0">
                  <a:solidFill>
                    <a:srgbClr val="00808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763688" y="1628800"/>
              <a:ext cx="4107668" cy="1277994"/>
              <a:chOff x="1782172" y="1713398"/>
              <a:chExt cx="4516998" cy="1277994"/>
            </a:xfrm>
          </p:grpSpPr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6" r="6285" b="7473"/>
              <a:stretch/>
            </p:blipFill>
            <p:spPr bwMode="auto">
              <a:xfrm>
                <a:off x="1782172" y="1713398"/>
                <a:ext cx="1421676" cy="1277994"/>
              </a:xfrm>
              <a:prstGeom prst="flowChartConnector">
                <a:avLst/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4"/>
              <p:cNvSpPr/>
              <p:nvPr/>
            </p:nvSpPr>
            <p:spPr>
              <a:xfrm>
                <a:off x="3401889" y="2066752"/>
                <a:ext cx="2897281" cy="51550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TT" sz="1600" dirty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2. </a:t>
                </a:r>
                <a:r>
                  <a:rPr lang="en-TT" sz="1600" dirty="0" smtClean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Control Portions</a:t>
                </a:r>
                <a:endParaRPr lang="en-TT" sz="1600" dirty="0">
                  <a:solidFill>
                    <a:srgbClr val="00808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893482" y="2852936"/>
              <a:ext cx="4054782" cy="1080120"/>
              <a:chOff x="2493011" y="3071102"/>
              <a:chExt cx="4730194" cy="1080120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3011" y="3071102"/>
                <a:ext cx="1544224" cy="108012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ounded Rectangle 4"/>
              <p:cNvSpPr/>
              <p:nvPr/>
            </p:nvSpPr>
            <p:spPr>
              <a:xfrm>
                <a:off x="4335903" y="3406209"/>
                <a:ext cx="2887302" cy="51162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7630" tIns="87630" rIns="87630" bIns="87630" numCol="1" spcCol="1270" anchor="ctr" anchorCtr="0">
                <a:noAutofit/>
              </a:bodyPr>
              <a:lstStyle/>
              <a:p>
                <a:pPr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TT" sz="1600" dirty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3. </a:t>
                </a:r>
                <a:r>
                  <a:rPr lang="en-TT" sz="1600" dirty="0" smtClean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Be </a:t>
                </a:r>
                <a:r>
                  <a:rPr lang="en-TT" sz="1600" dirty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Active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347864" y="4077072"/>
              <a:ext cx="4609014" cy="1147382"/>
              <a:chOff x="2788896" y="4309522"/>
              <a:chExt cx="5005866" cy="1162406"/>
            </a:xfrm>
          </p:grpSpPr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314"/>
              <a:stretch/>
            </p:blipFill>
            <p:spPr bwMode="auto">
              <a:xfrm>
                <a:off x="2788896" y="4309522"/>
                <a:ext cx="1581223" cy="116240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ounded Rectangle 4"/>
              <p:cNvSpPr/>
              <p:nvPr/>
            </p:nvSpPr>
            <p:spPr>
              <a:xfrm>
                <a:off x="4950786" y="4539967"/>
                <a:ext cx="2843976" cy="50279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18110" tIns="118110" rIns="118110" bIns="118110" numCol="1" spcCol="1270" anchor="ctr" anchorCtr="0">
                <a:noAutofit/>
              </a:bodyPr>
              <a:lstStyle/>
              <a:p>
                <a:pPr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TT" sz="1600" dirty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4. </a:t>
                </a:r>
                <a:r>
                  <a:rPr lang="en-TT" sz="1600" dirty="0" smtClean="0">
                    <a:solidFill>
                      <a:srgbClr val="00808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Check Health </a:t>
                </a:r>
                <a:endParaRPr lang="en-TT" sz="1600" dirty="0">
                  <a:solidFill>
                    <a:srgbClr val="00808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6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676" y="91589"/>
            <a:ext cx="601865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TT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Six (6) Food Groups</a:t>
            </a:r>
            <a:endParaRPr lang="en-TT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2159" y="1011438"/>
            <a:ext cx="2520280" cy="4631807"/>
            <a:chOff x="245536" y="741409"/>
            <a:chExt cx="2520280" cy="4631807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" b="8171"/>
            <a:stretch/>
          </p:blipFill>
          <p:spPr bwMode="auto">
            <a:xfrm>
              <a:off x="310729" y="741409"/>
              <a:ext cx="2250432" cy="2498094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409697" y="3284984"/>
              <a:ext cx="0" cy="1134125"/>
            </a:xfrm>
            <a:prstGeom prst="straightConnector1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45536" y="4419109"/>
              <a:ext cx="2520280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TT" sz="1400" dirty="0" smtClean="0">
                  <a:latin typeface="Arial" pitchFamily="34" charset="0"/>
                  <a:cs typeface="Arial" pitchFamily="34" charset="0"/>
                </a:rPr>
                <a:t>Persons should have at least 6-11 servings from this group everyday depending on their age and level of activity.</a:t>
              </a:r>
              <a:endParaRPr lang="en-TT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09364" y="1011438"/>
            <a:ext cx="2520280" cy="4649810"/>
            <a:chOff x="3242741" y="705778"/>
            <a:chExt cx="2520280" cy="4649810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1" r="4449" b="7224"/>
            <a:stretch/>
          </p:blipFill>
          <p:spPr bwMode="auto">
            <a:xfrm>
              <a:off x="3348257" y="705778"/>
              <a:ext cx="2309248" cy="2498094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498941" y="3260528"/>
              <a:ext cx="0" cy="1068945"/>
            </a:xfrm>
            <a:prstGeom prst="straightConnector1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42741" y="4401481"/>
              <a:ext cx="2520280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TT" sz="1400" dirty="0" smtClean="0">
                  <a:latin typeface="Arial" pitchFamily="34" charset="0"/>
                  <a:cs typeface="Arial" pitchFamily="34" charset="0"/>
                </a:rPr>
                <a:t>This group provides vitamins and minerals. Include at least 2-4 servings from this group daily.</a:t>
              </a:r>
              <a:endParaRPr lang="en-TT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30810" y="1011438"/>
            <a:ext cx="2520280" cy="4649810"/>
            <a:chOff x="6264187" y="741409"/>
            <a:chExt cx="2520280" cy="4649810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9" b="8646"/>
            <a:stretch/>
          </p:blipFill>
          <p:spPr bwMode="auto">
            <a:xfrm>
              <a:off x="6312952" y="741409"/>
              <a:ext cx="2224873" cy="2498094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7524327" y="3296158"/>
              <a:ext cx="0" cy="1068945"/>
            </a:xfrm>
            <a:prstGeom prst="straightConnector1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264187" y="4437112"/>
              <a:ext cx="2520280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This group provides vitamins and minerals as well as fibre. Include at least 3-5 servings from this group daily.</a:t>
              </a:r>
              <a:endParaRPr lang="en-T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6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6276" y="931666"/>
            <a:ext cx="2657532" cy="4657574"/>
            <a:chOff x="-6194" y="817792"/>
            <a:chExt cx="2657532" cy="4657574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57"/>
            <a:stretch/>
          </p:blipFill>
          <p:spPr bwMode="auto">
            <a:xfrm>
              <a:off x="148914" y="817792"/>
              <a:ext cx="2286400" cy="258461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1283186" y="3434031"/>
              <a:ext cx="0" cy="1087808"/>
            </a:xfrm>
            <a:prstGeom prst="straightConnector1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-6194" y="4521259"/>
              <a:ext cx="2657532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TT" sz="1400" dirty="0" smtClean="0">
                  <a:latin typeface="Arial" pitchFamily="34" charset="0"/>
                  <a:cs typeface="Arial" pitchFamily="34" charset="0"/>
                </a:rPr>
                <a:t>These foods contain cholesterol</a:t>
              </a:r>
              <a:r>
                <a:rPr lang="en-TT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TT" sz="1400" dirty="0" smtClean="0">
                  <a:latin typeface="Arial" pitchFamily="34" charset="0"/>
                  <a:cs typeface="Arial" pitchFamily="34" charset="0"/>
                </a:rPr>
                <a:t>but  also contains good sources of protein, calcium, zinc.</a:t>
              </a:r>
              <a:endParaRPr lang="en-TT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3847" y="951833"/>
            <a:ext cx="2736304" cy="4853431"/>
            <a:chOff x="3030845" y="833376"/>
            <a:chExt cx="2736304" cy="485343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63"/>
            <a:stretch/>
          </p:blipFill>
          <p:spPr bwMode="auto">
            <a:xfrm>
              <a:off x="3256036" y="833376"/>
              <a:ext cx="2310780" cy="2564442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398997" y="3448311"/>
              <a:ext cx="0" cy="1068945"/>
            </a:xfrm>
            <a:prstGeom prst="straightConnector1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30845" y="4517256"/>
              <a:ext cx="2736304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TT" sz="1400" dirty="0" smtClean="0">
                  <a:latin typeface="Arial" pitchFamily="34" charset="0"/>
                  <a:cs typeface="Arial" pitchFamily="34" charset="0"/>
                </a:rPr>
                <a:t>This group contains a large amount of calories(energy). Small amounts of these are needed daily to provide soluble vitamins.</a:t>
              </a:r>
              <a:endParaRPr lang="en-TT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58154" y="935560"/>
            <a:ext cx="2644316" cy="4852281"/>
            <a:chOff x="6258154" y="825238"/>
            <a:chExt cx="2644316" cy="4852281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56"/>
            <a:stretch/>
          </p:blipFill>
          <p:spPr bwMode="auto">
            <a:xfrm>
              <a:off x="6367616" y="825238"/>
              <a:ext cx="2164824" cy="2580715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7463679" y="3437583"/>
              <a:ext cx="0" cy="1042372"/>
            </a:xfrm>
            <a:prstGeom prst="straightConnector1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258154" y="4507968"/>
              <a:ext cx="2644316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TT" sz="1400" dirty="0" smtClean="0">
                  <a:latin typeface="Arial" pitchFamily="34" charset="0"/>
                  <a:cs typeface="Arial" pitchFamily="34" charset="0"/>
                </a:rPr>
                <a:t>Persons should try to have at least 2 servings from this group daily. This group is important for vegetarians and non-meat eaters.</a:t>
              </a:r>
              <a:endParaRPr lang="en-TT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62674" y="91588"/>
            <a:ext cx="601865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TT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Six (6) Food Groups</a:t>
            </a:r>
            <a:endParaRPr lang="en-TT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19419" y="538876"/>
            <a:ext cx="3024989" cy="5213814"/>
            <a:chOff x="4835722" y="753520"/>
            <a:chExt cx="3024989" cy="5213814"/>
          </a:xfrm>
        </p:grpSpPr>
        <p:sp>
          <p:nvSpPr>
            <p:cNvPr id="3" name="TextBox 2"/>
            <p:cNvSpPr txBox="1"/>
            <p:nvPr/>
          </p:nvSpPr>
          <p:spPr>
            <a:xfrm>
              <a:off x="5027887" y="753520"/>
              <a:ext cx="2625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2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Good to Know</a:t>
              </a:r>
              <a:endParaRPr lang="en-TT" sz="2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46036" y="1467371"/>
              <a:ext cx="3009538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a) A </a:t>
              </a:r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healthy Body Mass 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Index:</a:t>
              </a:r>
            </a:p>
            <a:p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is between 18.5-24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46036" y="2119895"/>
              <a:ext cx="3009538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b) A normal Blood 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Pressure: </a:t>
              </a:r>
            </a:p>
            <a:p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is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110-120/80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35722" y="5444114"/>
              <a:ext cx="3009538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f) Cholesterol Level </a:t>
              </a:r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should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be around 200mg/dl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46016" y="4753409"/>
              <a:ext cx="2999264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e) A h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ealthy </a:t>
              </a:r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Blood Sugar 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level: </a:t>
              </a:r>
            </a:p>
            <a:p>
              <a:pPr algn="just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is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80-120mg/dl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56310" y="3779514"/>
              <a:ext cx="2999264" cy="7386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d) Body Fat 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Percentage:</a:t>
              </a:r>
              <a:endParaRPr lang="en-TT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Women :25-31% </a:t>
              </a:r>
            </a:p>
            <a:p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Men: 18-25%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61447" y="2858559"/>
              <a:ext cx="2999264" cy="7386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c) Daily Fibre 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Servings:</a:t>
              </a:r>
              <a:endParaRPr lang="en-TT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Women: 25g</a:t>
              </a:r>
            </a:p>
            <a:p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Men : 30g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1635" y="538876"/>
            <a:ext cx="3235472" cy="5215606"/>
            <a:chOff x="667086" y="753520"/>
            <a:chExt cx="3235472" cy="5215606"/>
          </a:xfrm>
        </p:grpSpPr>
        <p:sp>
          <p:nvSpPr>
            <p:cNvPr id="11" name="TextBox 10"/>
            <p:cNvSpPr txBox="1"/>
            <p:nvPr/>
          </p:nvSpPr>
          <p:spPr>
            <a:xfrm>
              <a:off x="667086" y="753520"/>
              <a:ext cx="3235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2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Good to Remember </a:t>
              </a:r>
              <a:endParaRPr lang="en-TT" sz="2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6770" y="2256908"/>
              <a:ext cx="3081667" cy="738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b) Choosing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fruit as mid-morning and afternoon snacks </a:t>
              </a:r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is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 great way to get beneficial </a:t>
              </a:r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nutrients.</a:t>
              </a:r>
              <a:endParaRPr lang="en-TT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0272" y="3193012"/>
              <a:ext cx="3081667" cy="738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c) Include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vegetables in every meal, start with some lettuce, tomatoes and cucumbers in your </a:t>
              </a:r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sandwich.</a:t>
              </a:r>
              <a:endParaRPr lang="en-TT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235" y="4129116"/>
              <a:ext cx="3081666" cy="738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d) Exercising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can improve your flexibility, control body weight and reduce stress levels.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2235" y="5015019"/>
              <a:ext cx="3081667" cy="95410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e)  Getting </a:t>
              </a:r>
              <a:r>
                <a:rPr lang="en-TT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adequate rest is essential to recharge your blood cells and revitalise yourself to face it all again tomorrow.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2022" y="1467371"/>
              <a:ext cx="3081667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TT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a)  </a:t>
              </a:r>
              <a:r>
                <a:rPr lang="en-TT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Drink </a:t>
              </a:r>
              <a:r>
                <a:rPr lang="en-TT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at least eight (8) glasses or water daily.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51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Healthy Living Session- Take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Five For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life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6370" y="1175656"/>
            <a:ext cx="4309444" cy="4031828"/>
            <a:chOff x="1445888" y="1522619"/>
            <a:chExt cx="6222456" cy="5742977"/>
          </a:xfrm>
        </p:grpSpPr>
        <p:pic>
          <p:nvPicPr>
            <p:cNvPr id="3081" name="Picture 9" descr="\\MACHINE2\CoteelUserDa\COTEEL IMAGES\LIVING WELL HSE INTIATIVE NESTLE\100_381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25"/>
            <a:stretch/>
          </p:blipFill>
          <p:spPr bwMode="auto">
            <a:xfrm>
              <a:off x="1579149" y="1522619"/>
              <a:ext cx="5985704" cy="403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445888" y="5731196"/>
              <a:ext cx="6222456" cy="153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COTEEL HSE Representative 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Mrs. Tricia Moonan welcomes 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Guest Speaker Ms. Shaunelle Mieres,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Nutritionist from Nestlé.</a:t>
              </a:r>
              <a:endParaRPr lang="en-TT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18090" y="2042556"/>
            <a:ext cx="4130374" cy="3512843"/>
            <a:chOff x="1888796" y="2127768"/>
            <a:chExt cx="5675907" cy="4509657"/>
          </a:xfrm>
        </p:grpSpPr>
        <p:pic>
          <p:nvPicPr>
            <p:cNvPr id="3082" name="Picture 10" descr="\\MACHINE2\CoteelUserDa\COTEEL IMAGES\LIVING WELL HSE INTIATIVE NESTLE\100_381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33"/>
            <a:stretch/>
          </p:blipFill>
          <p:spPr bwMode="auto">
            <a:xfrm>
              <a:off x="2000096" y="2127768"/>
              <a:ext cx="5528991" cy="325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888796" y="5570622"/>
              <a:ext cx="5675907" cy="106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COTEEL Fire/Floor Warden Ms. Amanda Sukha informs the audience about COTEEL’s Emergency Evacuation Procedures 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3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520" y="1052736"/>
            <a:ext cx="4248472" cy="3468575"/>
            <a:chOff x="1333689" y="1461500"/>
            <a:chExt cx="6773381" cy="51566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27"/>
            <a:stretch/>
          </p:blipFill>
          <p:spPr>
            <a:xfrm>
              <a:off x="1333689" y="1461500"/>
              <a:ext cx="6773381" cy="38645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07704" y="5336972"/>
              <a:ext cx="5625350" cy="128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Ms. Shaunelle Mieres invites 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her audience to participate 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in an activity.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4009" y="1977808"/>
            <a:ext cx="4176463" cy="2675328"/>
            <a:chOff x="2174243" y="2677624"/>
            <a:chExt cx="5760640" cy="3060676"/>
          </a:xfrm>
        </p:grpSpPr>
        <p:pic>
          <p:nvPicPr>
            <p:cNvPr id="12" name="Picture 11" descr="\\MACHINE2\CoteelUserDa\COTEEL IMAGES\LIVING WELL HSE INTIATIVE NESTLE\100_382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77"/>
            <a:stretch/>
          </p:blipFill>
          <p:spPr bwMode="auto">
            <a:xfrm>
              <a:off x="2256956" y="2677624"/>
              <a:ext cx="5677927" cy="253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174243" y="5315770"/>
              <a:ext cx="5760640" cy="42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Audience participates enthusiastically</a:t>
              </a:r>
              <a:r>
                <a:rPr lang="en-TT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.</a:t>
              </a:r>
              <a:endParaRPr lang="en-TT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Healthy Living Session- Take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Five For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31850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95521" y="2132856"/>
            <a:ext cx="4057578" cy="3177063"/>
            <a:chOff x="1743406" y="774289"/>
            <a:chExt cx="6503028" cy="5124553"/>
          </a:xfrm>
        </p:grpSpPr>
        <p:pic>
          <p:nvPicPr>
            <p:cNvPr id="3" name="Picture 6" descr="\\MACHINE2\CoteelUserDa\COTEEL IMAGES\LIVING WELL HSE INTIATIVE NESTLE\100_382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8"/>
            <a:stretch/>
          </p:blipFill>
          <p:spPr bwMode="auto">
            <a:xfrm>
              <a:off x="1743406" y="774289"/>
              <a:ext cx="6503028" cy="399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93016" y="4955609"/>
              <a:ext cx="5539502" cy="943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Mrs. Mieres displays Guiding Principles in Eating Healthy.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519" y="1196752"/>
            <a:ext cx="4281921" cy="3240360"/>
            <a:chOff x="583555" y="915590"/>
            <a:chExt cx="7460596" cy="5344661"/>
          </a:xfrm>
        </p:grpSpPr>
        <p:pic>
          <p:nvPicPr>
            <p:cNvPr id="6" name="Picture 12" descr="\\MACHINE2\CoteelUserDa\COTEEL IMAGES\LIVING WELL HSE INTIATIVE NESTLE\100_383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71"/>
            <a:stretch/>
          </p:blipFill>
          <p:spPr bwMode="auto">
            <a:xfrm>
              <a:off x="583555" y="915590"/>
              <a:ext cx="7460596" cy="4096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63262" y="5295721"/>
              <a:ext cx="6317050" cy="96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Mrs. Mieres and her audience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in </a:t>
              </a:r>
              <a:r>
                <a:rPr lang="en-TT" sz="16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an Interactive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Session. 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Healthy Living Session- Take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Five For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34692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649</TotalTime>
  <Words>633</Words>
  <Application>Microsoft Office PowerPoint</Application>
  <PresentationFormat>On-screen Show (4:3)</PresentationFormat>
  <Paragraphs>77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</dc:creator>
  <cp:lastModifiedBy>Shal </cp:lastModifiedBy>
  <cp:revision>52</cp:revision>
  <dcterms:created xsi:type="dcterms:W3CDTF">2014-05-19T14:17:27Z</dcterms:created>
  <dcterms:modified xsi:type="dcterms:W3CDTF">2014-05-28T15:00:26Z</dcterms:modified>
</cp:coreProperties>
</file>